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303" r:id="rId3"/>
    <p:sldId id="306" r:id="rId4"/>
    <p:sldId id="304" r:id="rId5"/>
    <p:sldId id="307" r:id="rId6"/>
    <p:sldId id="308" r:id="rId7"/>
    <p:sldId id="311" r:id="rId8"/>
    <p:sldId id="310" r:id="rId9"/>
    <p:sldId id="274" r:id="rId10"/>
    <p:sldId id="346" r:id="rId11"/>
    <p:sldId id="313" r:id="rId12"/>
    <p:sldId id="314" r:id="rId13"/>
    <p:sldId id="315" r:id="rId14"/>
    <p:sldId id="316" r:id="rId15"/>
    <p:sldId id="317" r:id="rId16"/>
    <p:sldId id="318" r:id="rId17"/>
    <p:sldId id="279" r:id="rId18"/>
    <p:sldId id="322" r:id="rId19"/>
    <p:sldId id="324" r:id="rId20"/>
    <p:sldId id="325" r:id="rId21"/>
    <p:sldId id="323" r:id="rId22"/>
    <p:sldId id="326" r:id="rId23"/>
    <p:sldId id="319" r:id="rId24"/>
    <p:sldId id="328" r:id="rId25"/>
    <p:sldId id="284" r:id="rId26"/>
    <p:sldId id="283" r:id="rId27"/>
    <p:sldId id="282" r:id="rId28"/>
    <p:sldId id="330" r:id="rId29"/>
    <p:sldId id="286" r:id="rId30"/>
    <p:sldId id="266" r:id="rId31"/>
    <p:sldId id="331" r:id="rId32"/>
    <p:sldId id="288" r:id="rId33"/>
    <p:sldId id="290" r:id="rId34"/>
    <p:sldId id="289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4" r:id="rId47"/>
    <p:sldId id="347" r:id="rId48"/>
    <p:sldId id="345" r:id="rId49"/>
    <p:sldId id="257" r:id="rId5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B2"/>
    <a:srgbClr val="EEB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6" d="100"/>
          <a:sy n="126" d="100"/>
        </p:scale>
        <p:origin x="-816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CAA6D-0D34-BF47-805D-3D31A111B540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C2D4E-2796-8845-A4FD-7FB53AA82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50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600E-1EE5-3346-A91E-0987FA406DA2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BC9A6-69AB-C541-858D-70DA0A4A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22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600E-1EE5-3346-A91E-0987FA406DA2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BC9A6-69AB-C541-858D-70DA0A4A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46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600E-1EE5-3346-A91E-0987FA406DA2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BC9A6-69AB-C541-858D-70DA0A4A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27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600E-1EE5-3346-A91E-0987FA406DA2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BC9A6-69AB-C541-858D-70DA0A4A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67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600E-1EE5-3346-A91E-0987FA406DA2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BC9A6-69AB-C541-858D-70DA0A4A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8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600E-1EE5-3346-A91E-0987FA406DA2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BC9A6-69AB-C541-858D-70DA0A4A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75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600E-1EE5-3346-A91E-0987FA406DA2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BC9A6-69AB-C541-858D-70DA0A4A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88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600E-1EE5-3346-A91E-0987FA406DA2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BC9A6-69AB-C541-858D-70DA0A4A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57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600E-1EE5-3346-A91E-0987FA406DA2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BC9A6-69AB-C541-858D-70DA0A4A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69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600E-1EE5-3346-A91E-0987FA406DA2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BC9A6-69AB-C541-858D-70DA0A4A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4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600E-1EE5-3346-A91E-0987FA406DA2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BC9A6-69AB-C541-858D-70DA0A4A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677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CE600E-1EE5-3346-A91E-0987FA406DA2}" type="datetimeFigureOut">
              <a:rPr lang="en-US" smtClean="0"/>
              <a:t>18-11-12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BC9A6-69AB-C541-858D-70DA0A4A2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4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gif"/><Relationship Id="rId3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owmeshiny.com/" TargetMode="External"/><Relationship Id="rId4" Type="http://schemas.openxmlformats.org/officeDocument/2006/relationships/hyperlink" Target="https://shiny.rstudio.com/gallery/" TargetMode="External"/><Relationship Id="rId5" Type="http://schemas.openxmlformats.org/officeDocument/2006/relationships/hyperlink" Target="https://shiny.rstudio.com/tutorial/%23written-tutorials" TargetMode="External"/><Relationship Id="rId6" Type="http://schemas.openxmlformats.org/officeDocument/2006/relationships/hyperlink" Target="https://deanattali.com/blog/building-shiny-apps-tutorial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studio.com/resources/cheatsheet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Started with Shiny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Stockholm R-Ladies </a:t>
            </a:r>
            <a:r>
              <a:rPr lang="en-US" dirty="0" err="1" smtClean="0"/>
              <a:t>Meetup</a:t>
            </a:r>
            <a:r>
              <a:rPr lang="en-US" dirty="0" smtClean="0"/>
              <a:t> #2</a:t>
            </a:r>
          </a:p>
          <a:p>
            <a:r>
              <a:rPr lang="en-US" dirty="0" smtClean="0"/>
              <a:t>2018-11-14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0602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755911" y="2117473"/>
            <a:ext cx="7104124" cy="383053"/>
            <a:chOff x="755911" y="2117473"/>
            <a:chExt cx="7104124" cy="383053"/>
          </a:xfrm>
        </p:grpSpPr>
        <p:sp>
          <p:nvSpPr>
            <p:cNvPr id="4" name="Oval 3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3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EEB5B6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4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EEB5B6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5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EEB5B6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6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rgbClr val="FFD4B2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7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D4B2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8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4F81BD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9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4F81BD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19377" y="2170500"/>
              <a:ext cx="3406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10</a:t>
              </a:r>
              <a:endParaRPr lang="en-US" sz="1200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55911" y="2731776"/>
            <a:ext cx="187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028414" y="2731776"/>
            <a:ext cx="187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UI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236627" y="2731776"/>
            <a:ext cx="187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730199" y="2731776"/>
            <a:ext cx="187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2996269" y="2641052"/>
            <a:ext cx="1876625" cy="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55911" y="2642246"/>
            <a:ext cx="1876625" cy="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236627" y="2633360"/>
            <a:ext cx="1129839" cy="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730196" y="2642246"/>
            <a:ext cx="1129839" cy="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831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52460" y="2119923"/>
            <a:ext cx="4656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pic>
        <p:nvPicPr>
          <p:cNvPr id="9" name="Picture 8" descr="logo-cub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748" y="1661590"/>
            <a:ext cx="1791649" cy="1796717"/>
          </a:xfrm>
          <a:prstGeom prst="rect">
            <a:avLst/>
          </a:prstGeom>
        </p:spPr>
      </p:pic>
      <p:pic>
        <p:nvPicPr>
          <p:cNvPr id="10" name="Picture 9" descr="BG_rectangle_white._CB1509060989_SY230_SX307_AL_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40" y="1661590"/>
            <a:ext cx="3244660" cy="17967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11440" y="3508103"/>
            <a:ext cx="3306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on ratings, directors, actors, </a:t>
            </a:r>
          </a:p>
          <a:p>
            <a:r>
              <a:rPr lang="en-US" dirty="0" smtClean="0"/>
              <a:t>genres, length, etc.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96748" y="3508103"/>
            <a:ext cx="1791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on Oscar nominations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55911" y="312490"/>
            <a:ext cx="7478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1</a:t>
            </a:r>
            <a:r>
              <a:rPr lang="en-US" sz="3000" dirty="0" smtClean="0"/>
              <a:t>. Get the data</a:t>
            </a:r>
            <a:endParaRPr lang="en-US" sz="30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28" name="Straight Connector 27"/>
            <p:cNvCxnSpPr>
              <a:stCxn id="29" idx="6"/>
              <a:endCxn id="38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9086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8-11-13 at 23.16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748"/>
            <a:ext cx="9144000" cy="39805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598616"/>
            <a:ext cx="9065846" cy="674077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8" name="Straight Connector 7"/>
            <p:cNvCxnSpPr>
              <a:stCxn id="9" idx="6"/>
              <a:endCxn id="18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270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2887" y="1313627"/>
            <a:ext cx="3166982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library(shiny)</a:t>
            </a:r>
          </a:p>
          <a:p>
            <a:endParaRPr lang="en-US" sz="1600" dirty="0" smtClean="0">
              <a:solidFill>
                <a:srgbClr val="000000"/>
              </a:solidFill>
              <a:latin typeface="Lucida Console"/>
              <a:cs typeface="Lucida Console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ui &lt;- fluidPage()</a:t>
            </a:r>
          </a:p>
          <a:p>
            <a:endParaRPr lang="en-US" sz="1600" dirty="0" smtClean="0">
              <a:solidFill>
                <a:srgbClr val="000000"/>
              </a:solidFill>
              <a:latin typeface="Lucida Console"/>
              <a:cs typeface="Lucida Console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server &lt;- function(input, output){}</a:t>
            </a:r>
          </a:p>
          <a:p>
            <a:endParaRPr lang="en-US" sz="1600" dirty="0" smtClean="0">
              <a:solidFill>
                <a:srgbClr val="000000"/>
              </a:solidFill>
              <a:latin typeface="Lucida Console"/>
              <a:cs typeface="Lucida Console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shinyApp(ui = ui, server = server)</a:t>
            </a:r>
            <a:endParaRPr lang="en-US" sz="1600" dirty="0">
              <a:solidFill>
                <a:srgbClr val="000000"/>
              </a:solidFill>
              <a:latin typeface="Lucida Console"/>
              <a:cs typeface="Lucida Console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5911" y="312490"/>
            <a:ext cx="7478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2</a:t>
            </a:r>
            <a:r>
              <a:rPr lang="en-US" sz="3000" dirty="0"/>
              <a:t>. Start with “the template”</a:t>
            </a:r>
            <a:endParaRPr lang="en-US" sz="3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21" name="Straight Connector 20"/>
            <p:cNvCxnSpPr>
              <a:stCxn id="22" idx="6"/>
              <a:endCxn id="31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29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2887" y="1313627"/>
            <a:ext cx="3166982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library(shiny)</a:t>
            </a:r>
          </a:p>
          <a:p>
            <a:endParaRPr lang="en-US" sz="1600" dirty="0" smtClean="0">
              <a:solidFill>
                <a:srgbClr val="000000"/>
              </a:solidFill>
              <a:latin typeface="Lucida Console"/>
              <a:cs typeface="Lucida Console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ui &lt;- fluidPage()</a:t>
            </a:r>
          </a:p>
          <a:p>
            <a:endParaRPr lang="en-US" sz="1600" dirty="0" smtClean="0">
              <a:solidFill>
                <a:srgbClr val="000000"/>
              </a:solidFill>
              <a:latin typeface="Lucida Console"/>
              <a:cs typeface="Lucida Console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server &lt;- function(input, output){}</a:t>
            </a:r>
          </a:p>
          <a:p>
            <a:endParaRPr lang="en-US" sz="1600" dirty="0" smtClean="0">
              <a:solidFill>
                <a:srgbClr val="000000"/>
              </a:solidFill>
              <a:latin typeface="Lucida Console"/>
              <a:cs typeface="Lucida Console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shinyApp(ui = ui, server = server)</a:t>
            </a:r>
            <a:endParaRPr lang="en-US" sz="1600" dirty="0">
              <a:solidFill>
                <a:srgbClr val="000000"/>
              </a:solidFill>
              <a:latin typeface="Lucida Console"/>
              <a:cs typeface="Lucida Console"/>
            </a:endParaRPr>
          </a:p>
        </p:txBody>
      </p:sp>
      <p:pic>
        <p:nvPicPr>
          <p:cNvPr id="21" name="Picture 20" descr="Screen Shot 2018-11-05 at 01.45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382" y="1310437"/>
            <a:ext cx="4534041" cy="331643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5911" y="312490"/>
            <a:ext cx="7478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2</a:t>
            </a:r>
            <a:r>
              <a:rPr lang="en-US" sz="3000" dirty="0"/>
              <a:t>. Start with “the template”</a:t>
            </a:r>
            <a:endParaRPr lang="en-US" sz="3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24" name="Straight Connector 23"/>
            <p:cNvCxnSpPr>
              <a:stCxn id="25" idx="6"/>
              <a:endCxn id="34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1839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2887" y="1313627"/>
            <a:ext cx="3166982" cy="3293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Lucida Console"/>
                <a:cs typeface="Lucida Console"/>
              </a:rPr>
              <a:t>library(shiny)</a:t>
            </a:r>
          </a:p>
          <a:p>
            <a:endParaRPr lang="en-US" sz="1600" dirty="0" smtClean="0">
              <a:latin typeface="Lucida Console"/>
              <a:cs typeface="Lucida Console"/>
            </a:endParaRPr>
          </a:p>
          <a:p>
            <a:r>
              <a:rPr lang="en-US" sz="1600" dirty="0" smtClean="0">
                <a:latin typeface="Lucida Console"/>
                <a:cs typeface="Lucida Console"/>
              </a:rPr>
              <a:t>ui &lt;- fluidPage</a:t>
            </a:r>
            <a:r>
              <a:rPr lang="en-US" sz="1600" dirty="0" smtClean="0">
                <a:latin typeface="Lucida Console"/>
                <a:cs typeface="Lucida Console"/>
              </a:rPr>
              <a:t>(</a:t>
            </a:r>
          </a:p>
          <a:p>
            <a:r>
              <a:rPr lang="en-US" sz="1600" dirty="0" smtClean="0">
                <a:latin typeface="Lucida Console"/>
                <a:cs typeface="Lucida Console"/>
              </a:rPr>
              <a:t> </a:t>
            </a:r>
          </a:p>
          <a:p>
            <a:endParaRPr lang="en-US" sz="1600" dirty="0">
              <a:latin typeface="Lucida Console"/>
              <a:cs typeface="Lucida Console"/>
            </a:endParaRPr>
          </a:p>
          <a:p>
            <a:r>
              <a:rPr lang="en-US" sz="1600" dirty="0" smtClean="0">
                <a:latin typeface="Lucida Console"/>
                <a:cs typeface="Lucida Console"/>
              </a:rPr>
              <a:t>)</a:t>
            </a:r>
            <a:endParaRPr lang="en-US" sz="1600" dirty="0" smtClean="0">
              <a:latin typeface="Lucida Console"/>
              <a:cs typeface="Lucida Console"/>
            </a:endParaRPr>
          </a:p>
          <a:p>
            <a:endParaRPr lang="en-US" sz="1600" dirty="0" smtClean="0">
              <a:latin typeface="Lucida Console"/>
              <a:cs typeface="Lucida Console"/>
            </a:endParaRPr>
          </a:p>
          <a:p>
            <a:r>
              <a:rPr lang="en-US" sz="1600" dirty="0" smtClean="0">
                <a:latin typeface="Lucida Console"/>
                <a:cs typeface="Lucida Console"/>
              </a:rPr>
              <a:t>server &lt;- function(input, output){}</a:t>
            </a:r>
          </a:p>
          <a:p>
            <a:endParaRPr lang="en-US" sz="1600" dirty="0" smtClean="0">
              <a:solidFill>
                <a:schemeClr val="accent6">
                  <a:lumMod val="60000"/>
                  <a:lumOff val="40000"/>
                </a:schemeClr>
              </a:solidFill>
              <a:latin typeface="Lucida Console"/>
              <a:cs typeface="Lucida Console"/>
            </a:endParaRPr>
          </a:p>
          <a:p>
            <a:r>
              <a:rPr lang="en-US" sz="1600" dirty="0" smtClean="0">
                <a:latin typeface="Lucida Console"/>
                <a:cs typeface="Lucida Console"/>
              </a:rPr>
              <a:t>shinyApp(ui = ui, server = server)</a:t>
            </a:r>
            <a:endParaRPr lang="en-US" sz="1600" dirty="0">
              <a:latin typeface="Lucida Console"/>
              <a:cs typeface="Lucida Console"/>
            </a:endParaRPr>
          </a:p>
        </p:txBody>
      </p:sp>
      <p:pic>
        <p:nvPicPr>
          <p:cNvPr id="5" name="Picture 4" descr="Screen Shot 2018-11-05 at 01.45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382" y="1310437"/>
            <a:ext cx="4534041" cy="33164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39571" y="1585787"/>
            <a:ext cx="2602851" cy="3041084"/>
          </a:xfrm>
          <a:prstGeom prst="rect">
            <a:avLst/>
          </a:prstGeom>
          <a:solidFill>
            <a:schemeClr val="accent3">
              <a:lumMod val="40000"/>
              <a:lumOff val="60000"/>
              <a:alpha val="4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Outputs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95937" y="1585786"/>
            <a:ext cx="1663003" cy="3041085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Inputs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01384" y="2091009"/>
            <a:ext cx="1663003" cy="247634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Inputs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01384" y="2423660"/>
            <a:ext cx="1663003" cy="227472"/>
          </a:xfrm>
          <a:prstGeom prst="rect">
            <a:avLst/>
          </a:prstGeom>
          <a:solidFill>
            <a:schemeClr val="accent3">
              <a:lumMod val="40000"/>
              <a:lumOff val="60000"/>
              <a:alpha val="49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Outputs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5911" y="312490"/>
            <a:ext cx="7478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2</a:t>
            </a:r>
            <a:r>
              <a:rPr lang="en-US" sz="3000" dirty="0"/>
              <a:t>. Start with “the template”</a:t>
            </a:r>
            <a:endParaRPr lang="en-US" sz="3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24" name="Straight Connector 23"/>
            <p:cNvCxnSpPr>
              <a:stCxn id="25" idx="6"/>
              <a:endCxn id="34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352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755911" y="312490"/>
            <a:ext cx="7478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2</a:t>
            </a:r>
            <a:r>
              <a:rPr lang="en-US" sz="3000" dirty="0"/>
              <a:t>. Start with “the template”</a:t>
            </a:r>
            <a:endParaRPr lang="en-US" sz="3000" dirty="0"/>
          </a:p>
        </p:txBody>
      </p:sp>
      <p:sp>
        <p:nvSpPr>
          <p:cNvPr id="4" name="TextBox 3"/>
          <p:cNvSpPr txBox="1"/>
          <p:nvPr/>
        </p:nvSpPr>
        <p:spPr>
          <a:xfrm>
            <a:off x="652887" y="1313627"/>
            <a:ext cx="3166982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library(shiny)</a:t>
            </a:r>
          </a:p>
          <a:p>
            <a:endParaRPr lang="en-US" sz="1600" dirty="0" smtClean="0">
              <a:solidFill>
                <a:srgbClr val="000000"/>
              </a:solidFill>
              <a:latin typeface="Lucida Console"/>
              <a:cs typeface="Lucida Console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ui &lt;- fluidPage</a:t>
            </a:r>
            <a:r>
              <a:rPr lang="en-US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(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 </a:t>
            </a:r>
          </a:p>
          <a:p>
            <a:endParaRPr lang="en-US" sz="1600" dirty="0">
              <a:solidFill>
                <a:srgbClr val="000000"/>
              </a:solidFill>
              <a:latin typeface="Lucida Console"/>
              <a:cs typeface="Lucida Console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)</a:t>
            </a:r>
            <a:endParaRPr lang="en-US" sz="1600" dirty="0" smtClean="0">
              <a:solidFill>
                <a:srgbClr val="000000"/>
              </a:solidFill>
              <a:latin typeface="Lucida Console"/>
              <a:cs typeface="Lucida Console"/>
            </a:endParaRPr>
          </a:p>
          <a:p>
            <a:endParaRPr lang="en-US" sz="1600" dirty="0" smtClean="0">
              <a:solidFill>
                <a:srgbClr val="000000"/>
              </a:solidFill>
              <a:latin typeface="Lucida Console"/>
              <a:cs typeface="Lucida Console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server &lt;- function(input, output)</a:t>
            </a:r>
            <a:r>
              <a:rPr lang="en-US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{</a:t>
            </a:r>
          </a:p>
          <a:p>
            <a:endParaRPr lang="en-US" sz="1600" dirty="0">
              <a:solidFill>
                <a:srgbClr val="000000"/>
              </a:solidFill>
              <a:latin typeface="Lucida Console"/>
              <a:cs typeface="Lucida Console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}</a:t>
            </a:r>
            <a:endParaRPr lang="en-US" sz="1600" dirty="0" smtClean="0">
              <a:solidFill>
                <a:srgbClr val="000000"/>
              </a:solidFill>
              <a:latin typeface="Lucida Console"/>
              <a:cs typeface="Lucida Console"/>
            </a:endParaRPr>
          </a:p>
          <a:p>
            <a:endParaRPr lang="en-US" sz="1600" dirty="0" smtClean="0">
              <a:solidFill>
                <a:srgbClr val="000000"/>
              </a:solidFill>
              <a:latin typeface="Lucida Console"/>
              <a:cs typeface="Lucida Console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shinyApp(ui = ui, server = server)</a:t>
            </a:r>
            <a:endParaRPr lang="en-US" sz="1600" dirty="0">
              <a:solidFill>
                <a:srgbClr val="000000"/>
              </a:solidFill>
              <a:latin typeface="Lucida Console"/>
              <a:cs typeface="Lucida Console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01384" y="3562740"/>
            <a:ext cx="1843205" cy="388758"/>
          </a:xfrm>
          <a:prstGeom prst="rect">
            <a:avLst/>
          </a:prstGeom>
          <a:solidFill>
            <a:schemeClr val="accent3">
              <a:lumMod val="40000"/>
              <a:lumOff val="60000"/>
              <a:alpha val="49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000000"/>
                </a:solidFill>
              </a:rPr>
              <a:t>Outputs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02831" y="3633303"/>
            <a:ext cx="936112" cy="247634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Inputs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01384" y="2091009"/>
            <a:ext cx="1663003" cy="247634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Inputs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01384" y="2423660"/>
            <a:ext cx="1663003" cy="227472"/>
          </a:xfrm>
          <a:prstGeom prst="rect">
            <a:avLst/>
          </a:prstGeom>
          <a:solidFill>
            <a:schemeClr val="accent3">
              <a:lumMod val="40000"/>
              <a:lumOff val="60000"/>
              <a:alpha val="49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Outputs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14" name="Straight Connector 13"/>
            <p:cNvCxnSpPr>
              <a:stCxn id="15" idx="6"/>
              <a:endCxn id="24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rgbClr val="000000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5" name="Picture 24" descr="Screen Shot 2018-11-05 at 01.45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382" y="1310437"/>
            <a:ext cx="4534041" cy="3316435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339571" y="1585787"/>
            <a:ext cx="2602851" cy="3041084"/>
          </a:xfrm>
          <a:prstGeom prst="rect">
            <a:avLst/>
          </a:prstGeom>
          <a:solidFill>
            <a:schemeClr val="accent3">
              <a:lumMod val="40000"/>
              <a:lumOff val="60000"/>
              <a:alpha val="4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Outputs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95937" y="1585786"/>
            <a:ext cx="1663003" cy="3041085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Inputs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86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911" y="312490"/>
            <a:ext cx="7478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3. </a:t>
            </a:r>
            <a:r>
              <a:rPr lang="en-US" sz="3000" dirty="0" smtClean="0"/>
              <a:t>Read data into the app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652886" y="1313627"/>
            <a:ext cx="7440397" cy="28007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Lucida Console"/>
                <a:cs typeface="Lucida Console"/>
              </a:rPr>
              <a:t>library(shiny)</a:t>
            </a:r>
          </a:p>
          <a:p>
            <a:endParaRPr lang="en-US" sz="1600" dirty="0" smtClean="0">
              <a:latin typeface="Lucida Console"/>
              <a:cs typeface="Lucida Console"/>
            </a:endParaRPr>
          </a:p>
          <a:p>
            <a:r>
              <a:rPr lang="en-US" sz="1600" dirty="0" err="1" smtClean="0">
                <a:latin typeface="Lucida Console"/>
                <a:cs typeface="Lucida Console"/>
              </a:rPr>
              <a:t>movies</a:t>
            </a:r>
            <a:r>
              <a:rPr lang="en-US" sz="1600" dirty="0" err="1">
                <a:latin typeface="Lucida Console"/>
                <a:cs typeface="Lucida Console"/>
              </a:rPr>
              <a:t>_</a:t>
            </a:r>
            <a:r>
              <a:rPr lang="en-US" sz="1600" dirty="0" err="1" smtClean="0">
                <a:latin typeface="Lucida Console"/>
                <a:cs typeface="Lucida Console"/>
              </a:rPr>
              <a:t>data</a:t>
            </a:r>
            <a:r>
              <a:rPr lang="en-US" sz="1600" dirty="0" smtClean="0">
                <a:latin typeface="Lucida Console"/>
                <a:cs typeface="Lucida Console"/>
              </a:rPr>
              <a:t> </a:t>
            </a:r>
            <a:r>
              <a:rPr lang="en-US" sz="1600" dirty="0" smtClean="0">
                <a:latin typeface="Lucida Console"/>
                <a:cs typeface="Lucida Console"/>
              </a:rPr>
              <a:t>&lt;- </a:t>
            </a:r>
            <a:r>
              <a:rPr lang="en-US" sz="1600" dirty="0" err="1" smtClean="0">
                <a:latin typeface="Lucida Console"/>
                <a:cs typeface="Lucida Console"/>
              </a:rPr>
              <a:t>data.table</a:t>
            </a:r>
            <a:r>
              <a:rPr lang="en-US" sz="1600" dirty="0" smtClean="0">
                <a:latin typeface="Lucida Console"/>
                <a:cs typeface="Lucida Console"/>
              </a:rPr>
              <a:t>::</a:t>
            </a:r>
            <a:r>
              <a:rPr lang="en-US" sz="1600" dirty="0" err="1" smtClean="0">
                <a:latin typeface="Lucida Console"/>
                <a:cs typeface="Lucida Console"/>
              </a:rPr>
              <a:t>fread</a:t>
            </a:r>
            <a:r>
              <a:rPr lang="en-US" sz="1600" dirty="0" smtClean="0">
                <a:latin typeface="Lucida Console"/>
                <a:cs typeface="Lucida Console"/>
              </a:rPr>
              <a:t>(”</a:t>
            </a:r>
            <a:r>
              <a:rPr lang="en-US" sz="1600" dirty="0" err="1" smtClean="0">
                <a:latin typeface="Lucida Console"/>
                <a:cs typeface="Lucida Console"/>
              </a:rPr>
              <a:t>movies.csv</a:t>
            </a:r>
            <a:r>
              <a:rPr lang="en-US" sz="1600" dirty="0" smtClean="0">
                <a:latin typeface="Lucida Console"/>
                <a:cs typeface="Lucida Console"/>
              </a:rPr>
              <a:t>")</a:t>
            </a:r>
          </a:p>
          <a:p>
            <a:endParaRPr lang="en-US" sz="1600" dirty="0" smtClean="0">
              <a:latin typeface="Lucida Console"/>
              <a:cs typeface="Lucida Console"/>
            </a:endParaRPr>
          </a:p>
          <a:p>
            <a:r>
              <a:rPr lang="en-US" sz="1600" dirty="0" smtClean="0">
                <a:latin typeface="Lucida Console"/>
                <a:cs typeface="Lucida Console"/>
              </a:rPr>
              <a:t>ui &lt;- fluidPage()</a:t>
            </a:r>
          </a:p>
          <a:p>
            <a:endParaRPr lang="en-US" sz="1600" dirty="0" smtClean="0">
              <a:latin typeface="Lucida Console"/>
              <a:cs typeface="Lucida Console"/>
            </a:endParaRPr>
          </a:p>
          <a:p>
            <a:r>
              <a:rPr lang="en-US" sz="1600" dirty="0" smtClean="0">
                <a:latin typeface="Lucida Console"/>
                <a:cs typeface="Lucida Console"/>
              </a:rPr>
              <a:t>server &lt;- function(input, output){}</a:t>
            </a:r>
          </a:p>
          <a:p>
            <a:endParaRPr lang="en-US" sz="1600" dirty="0" smtClean="0">
              <a:latin typeface="Lucida Console"/>
              <a:cs typeface="Lucida Console"/>
            </a:endParaRPr>
          </a:p>
          <a:p>
            <a:r>
              <a:rPr lang="en-US" sz="1600" dirty="0" smtClean="0">
                <a:latin typeface="Lucida Console"/>
                <a:cs typeface="Lucida Console"/>
              </a:rPr>
              <a:t>shinyApp(ui = ui, server = server)</a:t>
            </a:r>
          </a:p>
          <a:p>
            <a:endParaRPr lang="en-US" sz="1600" dirty="0" smtClean="0">
              <a:latin typeface="Lucida Console"/>
              <a:cs typeface="Lucida Console"/>
            </a:endParaRPr>
          </a:p>
          <a:p>
            <a:endParaRPr lang="en-US" sz="1600" dirty="0" smtClean="0">
              <a:latin typeface="Lucida Console"/>
              <a:cs typeface="Lucida Consol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2886" y="1872557"/>
            <a:ext cx="5878183" cy="27455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8" name="Straight Connector 7"/>
            <p:cNvCxnSpPr>
              <a:stCxn id="9" idx="6"/>
              <a:endCxn id="18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316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911" y="312490"/>
            <a:ext cx="7478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4. </a:t>
            </a:r>
            <a:r>
              <a:rPr lang="en-US" sz="3000" dirty="0" smtClean="0"/>
              <a:t>Create layout</a:t>
            </a:r>
            <a:endParaRPr lang="en-US"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1209450" y="107215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*Panel() functions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09450" y="3068872"/>
            <a:ext cx="1998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*Layout() functions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5911" y="1441490"/>
            <a:ext cx="2804718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Lucida Console"/>
                <a:cs typeface="Lucida Console"/>
              </a:rPr>
              <a:t>headerPanel</a:t>
            </a:r>
            <a:r>
              <a:rPr lang="en-US" sz="1400" dirty="0" smtClean="0">
                <a:latin typeface="Lucida Console"/>
                <a:cs typeface="Lucida Console"/>
              </a:rPr>
              <a:t>()</a:t>
            </a:r>
          </a:p>
          <a:p>
            <a:endParaRPr lang="en-US" sz="1400" dirty="0">
              <a:latin typeface="Lucida Console"/>
              <a:cs typeface="Lucida Console"/>
            </a:endParaRPr>
          </a:p>
          <a:p>
            <a:r>
              <a:rPr lang="en-US" sz="1400" dirty="0" err="1" smtClean="0">
                <a:latin typeface="Lucida Console"/>
                <a:cs typeface="Lucida Console"/>
              </a:rPr>
              <a:t>tabsetPanel</a:t>
            </a:r>
            <a:r>
              <a:rPr lang="en-US" sz="1400" dirty="0" smtClean="0">
                <a:latin typeface="Lucida Console"/>
                <a:cs typeface="Lucida Console"/>
              </a:rPr>
              <a:t>() </a:t>
            </a:r>
          </a:p>
          <a:p>
            <a:r>
              <a:rPr lang="en-US" sz="1400" dirty="0" smtClean="0">
                <a:latin typeface="Lucida Console"/>
                <a:cs typeface="Lucida Console"/>
              </a:rPr>
              <a:t>+ </a:t>
            </a:r>
            <a:r>
              <a:rPr lang="en-US" sz="1400" dirty="0" err="1" smtClean="0">
                <a:latin typeface="Lucida Console"/>
                <a:cs typeface="Lucida Console"/>
              </a:rPr>
              <a:t>tabPanel</a:t>
            </a:r>
            <a:r>
              <a:rPr lang="en-US" sz="1400" dirty="0" smtClean="0">
                <a:latin typeface="Lucida Console"/>
                <a:cs typeface="Lucida Console"/>
              </a:rPr>
              <a:t>()</a:t>
            </a:r>
          </a:p>
          <a:p>
            <a:endParaRPr lang="en-US" sz="1400" dirty="0">
              <a:latin typeface="Lucida Console"/>
              <a:cs typeface="Lucida Console"/>
            </a:endParaRPr>
          </a:p>
          <a:p>
            <a:r>
              <a:rPr lang="en-US" sz="1400" dirty="0" err="1" smtClean="0">
                <a:latin typeface="Lucida Console"/>
                <a:cs typeface="Lucida Console"/>
              </a:rPr>
              <a:t>mainPanel</a:t>
            </a:r>
            <a:r>
              <a:rPr lang="en-US" sz="1400" dirty="0" smtClean="0">
                <a:latin typeface="Lucida Console"/>
                <a:cs typeface="Lucida Console"/>
              </a:rPr>
              <a:t>() </a:t>
            </a:r>
          </a:p>
          <a:p>
            <a:r>
              <a:rPr lang="en-US" sz="1400" dirty="0" smtClean="0">
                <a:latin typeface="Lucida Console"/>
                <a:cs typeface="Lucida Console"/>
              </a:rPr>
              <a:t>+ </a:t>
            </a:r>
            <a:r>
              <a:rPr lang="en-US" sz="1400" dirty="0" err="1" smtClean="0">
                <a:latin typeface="Lucida Console"/>
                <a:cs typeface="Lucida Console"/>
              </a:rPr>
              <a:t>sidePanel</a:t>
            </a:r>
            <a:r>
              <a:rPr lang="en-US" sz="1400" dirty="0" smtClean="0">
                <a:latin typeface="Lucida Console"/>
                <a:cs typeface="Lucida Console"/>
              </a:rPr>
              <a:t>()</a:t>
            </a:r>
            <a:endParaRPr lang="en-US" sz="1400" dirty="0" smtClean="0">
              <a:latin typeface="Lucida Console"/>
              <a:cs typeface="Lucida Consol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912" y="3484120"/>
            <a:ext cx="280471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Lucida Console"/>
                <a:cs typeface="Lucida Console"/>
              </a:rPr>
              <a:t>sidebarLayout</a:t>
            </a:r>
            <a:r>
              <a:rPr lang="en-US" sz="1400" dirty="0" smtClean="0">
                <a:latin typeface="Lucida Console"/>
                <a:cs typeface="Lucida Console"/>
              </a:rPr>
              <a:t>()</a:t>
            </a:r>
          </a:p>
          <a:p>
            <a:endParaRPr lang="en-US" sz="1400" dirty="0">
              <a:latin typeface="Lucida Console"/>
              <a:cs typeface="Lucida Console"/>
            </a:endParaRPr>
          </a:p>
        </p:txBody>
      </p:sp>
      <p:pic>
        <p:nvPicPr>
          <p:cNvPr id="5" name="Picture 4" descr="Screen Shot 2018-11-13 at 23.34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672" y="1174761"/>
            <a:ext cx="4907650" cy="283257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93672" y="1174761"/>
            <a:ext cx="5172174" cy="264204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5911" y="1459263"/>
            <a:ext cx="2804718" cy="264204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15" name="Straight Connector 14"/>
            <p:cNvCxnSpPr>
              <a:stCxn id="16" idx="6"/>
              <a:endCxn id="25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EEB5B6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967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9450" y="107215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*Panel() functions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09450" y="3068872"/>
            <a:ext cx="1998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*Layout() functions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5911" y="1441490"/>
            <a:ext cx="2804718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Lucida Console"/>
                <a:cs typeface="Lucida Console"/>
              </a:rPr>
              <a:t>headerPanel</a:t>
            </a:r>
            <a:r>
              <a:rPr lang="en-US" sz="1400" dirty="0" smtClean="0">
                <a:latin typeface="Lucida Console"/>
                <a:cs typeface="Lucida Console"/>
              </a:rPr>
              <a:t>()</a:t>
            </a:r>
          </a:p>
          <a:p>
            <a:endParaRPr lang="en-US" sz="1400" dirty="0">
              <a:latin typeface="Lucida Console"/>
              <a:cs typeface="Lucida Console"/>
            </a:endParaRPr>
          </a:p>
          <a:p>
            <a:r>
              <a:rPr lang="en-US" sz="1400" dirty="0" err="1" smtClean="0">
                <a:latin typeface="Lucida Console"/>
                <a:cs typeface="Lucida Console"/>
              </a:rPr>
              <a:t>tabsetPanel</a:t>
            </a:r>
            <a:r>
              <a:rPr lang="en-US" sz="1400" dirty="0" smtClean="0">
                <a:latin typeface="Lucida Console"/>
                <a:cs typeface="Lucida Console"/>
              </a:rPr>
              <a:t>() </a:t>
            </a:r>
          </a:p>
          <a:p>
            <a:r>
              <a:rPr lang="en-US" sz="1400" dirty="0" smtClean="0">
                <a:latin typeface="Lucida Console"/>
                <a:cs typeface="Lucida Console"/>
              </a:rPr>
              <a:t>+ </a:t>
            </a:r>
            <a:r>
              <a:rPr lang="en-US" sz="1400" dirty="0" err="1" smtClean="0">
                <a:latin typeface="Lucida Console"/>
                <a:cs typeface="Lucida Console"/>
              </a:rPr>
              <a:t>tabPanel</a:t>
            </a:r>
            <a:r>
              <a:rPr lang="en-US" sz="1400" dirty="0" smtClean="0">
                <a:latin typeface="Lucida Console"/>
                <a:cs typeface="Lucida Console"/>
              </a:rPr>
              <a:t>()</a:t>
            </a:r>
          </a:p>
          <a:p>
            <a:endParaRPr lang="en-US" sz="1400" dirty="0">
              <a:latin typeface="Lucida Console"/>
              <a:cs typeface="Lucida Console"/>
            </a:endParaRPr>
          </a:p>
          <a:p>
            <a:r>
              <a:rPr lang="en-US" sz="1400" dirty="0" err="1" smtClean="0">
                <a:latin typeface="Lucida Console"/>
                <a:cs typeface="Lucida Console"/>
              </a:rPr>
              <a:t>mainPanel</a:t>
            </a:r>
            <a:r>
              <a:rPr lang="en-US" sz="1400" dirty="0" smtClean="0">
                <a:latin typeface="Lucida Console"/>
                <a:cs typeface="Lucida Console"/>
              </a:rPr>
              <a:t>() </a:t>
            </a:r>
          </a:p>
          <a:p>
            <a:r>
              <a:rPr lang="en-US" sz="1400" dirty="0" smtClean="0">
                <a:latin typeface="Lucida Console"/>
                <a:cs typeface="Lucida Console"/>
              </a:rPr>
              <a:t>+ </a:t>
            </a:r>
            <a:r>
              <a:rPr lang="en-US" sz="1400" dirty="0" err="1" smtClean="0">
                <a:latin typeface="Lucida Console"/>
                <a:cs typeface="Lucida Console"/>
              </a:rPr>
              <a:t>sidePanel</a:t>
            </a:r>
            <a:r>
              <a:rPr lang="en-US" sz="1400" dirty="0" smtClean="0">
                <a:latin typeface="Lucida Console"/>
                <a:cs typeface="Lucida Console"/>
              </a:rPr>
              <a:t>()</a:t>
            </a:r>
            <a:endParaRPr lang="en-US" sz="1400" dirty="0" smtClean="0">
              <a:latin typeface="Lucida Console"/>
              <a:cs typeface="Lucida Consol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912" y="3484120"/>
            <a:ext cx="280471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Lucida Console"/>
                <a:cs typeface="Lucida Console"/>
              </a:rPr>
              <a:t>sidebarLayout</a:t>
            </a:r>
            <a:r>
              <a:rPr lang="en-US" sz="1400" dirty="0" smtClean="0">
                <a:latin typeface="Lucida Console"/>
                <a:cs typeface="Lucida Console"/>
              </a:rPr>
              <a:t>()</a:t>
            </a:r>
          </a:p>
          <a:p>
            <a:endParaRPr lang="en-US" sz="1400" dirty="0">
              <a:latin typeface="Lucida Console"/>
              <a:cs typeface="Lucida Console"/>
            </a:endParaRPr>
          </a:p>
        </p:txBody>
      </p:sp>
      <p:pic>
        <p:nvPicPr>
          <p:cNvPr id="5" name="Picture 4" descr="Screen Shot 2018-11-13 at 23.34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672" y="1174761"/>
            <a:ext cx="4907650" cy="283257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593739" y="1360848"/>
            <a:ext cx="3074038" cy="2469685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5911" y="2547941"/>
            <a:ext cx="2804718" cy="264204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55911" y="312490"/>
            <a:ext cx="7478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4. </a:t>
            </a:r>
            <a:r>
              <a:rPr lang="en-US" sz="3000" dirty="0" smtClean="0"/>
              <a:t>Create layout</a:t>
            </a:r>
            <a:endParaRPr lang="en-US" sz="30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28" name="Straight Connector 27"/>
            <p:cNvCxnSpPr>
              <a:stCxn id="29" idx="6"/>
              <a:endCxn id="38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EEB5B6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14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139702"/>
            <a:ext cx="8229600" cy="857250"/>
          </a:xfrm>
        </p:spPr>
        <p:txBody>
          <a:bodyPr/>
          <a:lstStyle/>
          <a:p>
            <a:r>
              <a:rPr lang="en-US" dirty="0" smtClean="0"/>
              <a:t>Why Shiny?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25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9450" y="107215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*Panel() functions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09450" y="3068872"/>
            <a:ext cx="1998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*Layout() functions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5911" y="1441490"/>
            <a:ext cx="2804718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Lucida Console"/>
                <a:cs typeface="Lucida Console"/>
              </a:rPr>
              <a:t>headerPanel</a:t>
            </a:r>
            <a:r>
              <a:rPr lang="en-US" sz="1400" dirty="0" smtClean="0">
                <a:latin typeface="Lucida Console"/>
                <a:cs typeface="Lucida Console"/>
              </a:rPr>
              <a:t>()</a:t>
            </a:r>
          </a:p>
          <a:p>
            <a:endParaRPr lang="en-US" sz="1400" dirty="0">
              <a:latin typeface="Lucida Console"/>
              <a:cs typeface="Lucida Console"/>
            </a:endParaRPr>
          </a:p>
          <a:p>
            <a:r>
              <a:rPr lang="en-US" sz="1400" dirty="0" err="1" smtClean="0">
                <a:latin typeface="Lucida Console"/>
                <a:cs typeface="Lucida Console"/>
              </a:rPr>
              <a:t>tabsetPanel</a:t>
            </a:r>
            <a:r>
              <a:rPr lang="en-US" sz="1400" dirty="0" smtClean="0">
                <a:latin typeface="Lucida Console"/>
                <a:cs typeface="Lucida Console"/>
              </a:rPr>
              <a:t>() </a:t>
            </a:r>
          </a:p>
          <a:p>
            <a:r>
              <a:rPr lang="en-US" sz="1400" dirty="0" smtClean="0">
                <a:latin typeface="Lucida Console"/>
                <a:cs typeface="Lucida Console"/>
              </a:rPr>
              <a:t>+ </a:t>
            </a:r>
            <a:r>
              <a:rPr lang="en-US" sz="1400" dirty="0" err="1" smtClean="0">
                <a:latin typeface="Lucida Console"/>
                <a:cs typeface="Lucida Console"/>
              </a:rPr>
              <a:t>tabPanel</a:t>
            </a:r>
            <a:r>
              <a:rPr lang="en-US" sz="1400" dirty="0" smtClean="0">
                <a:latin typeface="Lucida Console"/>
                <a:cs typeface="Lucida Console"/>
              </a:rPr>
              <a:t>()</a:t>
            </a:r>
          </a:p>
          <a:p>
            <a:endParaRPr lang="en-US" sz="1400" dirty="0">
              <a:latin typeface="Lucida Console"/>
              <a:cs typeface="Lucida Console"/>
            </a:endParaRPr>
          </a:p>
          <a:p>
            <a:r>
              <a:rPr lang="en-US" sz="1400" dirty="0" err="1" smtClean="0">
                <a:latin typeface="Lucida Console"/>
                <a:cs typeface="Lucida Console"/>
              </a:rPr>
              <a:t>mainPanel</a:t>
            </a:r>
            <a:r>
              <a:rPr lang="en-US" sz="1400" dirty="0" smtClean="0">
                <a:latin typeface="Lucida Console"/>
                <a:cs typeface="Lucida Console"/>
              </a:rPr>
              <a:t>() </a:t>
            </a:r>
          </a:p>
          <a:p>
            <a:r>
              <a:rPr lang="en-US" sz="1400" dirty="0" smtClean="0">
                <a:latin typeface="Lucida Console"/>
                <a:cs typeface="Lucida Console"/>
              </a:rPr>
              <a:t>+ </a:t>
            </a:r>
            <a:r>
              <a:rPr lang="en-US" sz="1400" dirty="0" err="1" smtClean="0">
                <a:latin typeface="Lucida Console"/>
                <a:cs typeface="Lucida Console"/>
              </a:rPr>
              <a:t>sidebarPanel</a:t>
            </a:r>
            <a:r>
              <a:rPr lang="en-US" sz="1400" dirty="0" smtClean="0">
                <a:latin typeface="Lucida Console"/>
                <a:cs typeface="Lucida Console"/>
              </a:rPr>
              <a:t>()</a:t>
            </a:r>
            <a:endParaRPr lang="en-US" sz="1400" dirty="0" smtClean="0">
              <a:latin typeface="Lucida Console"/>
              <a:cs typeface="Lucida Consol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912" y="3484120"/>
            <a:ext cx="280471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Lucida Console"/>
                <a:cs typeface="Lucida Console"/>
              </a:rPr>
              <a:t>sidebarLayout</a:t>
            </a:r>
            <a:r>
              <a:rPr lang="en-US" sz="1400" dirty="0" smtClean="0">
                <a:latin typeface="Lucida Console"/>
                <a:cs typeface="Lucida Console"/>
              </a:rPr>
              <a:t>()</a:t>
            </a:r>
          </a:p>
          <a:p>
            <a:endParaRPr lang="en-US" sz="1400" dirty="0">
              <a:latin typeface="Lucida Console"/>
              <a:cs typeface="Lucida Console"/>
            </a:endParaRPr>
          </a:p>
        </p:txBody>
      </p:sp>
      <p:pic>
        <p:nvPicPr>
          <p:cNvPr id="5" name="Picture 4" descr="Screen Shot 2018-11-13 at 23.34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672" y="1174761"/>
            <a:ext cx="4907650" cy="283257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93672" y="1360848"/>
            <a:ext cx="1599279" cy="2469685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5911" y="2739461"/>
            <a:ext cx="2804718" cy="264204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55911" y="312490"/>
            <a:ext cx="7478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4. </a:t>
            </a:r>
            <a:r>
              <a:rPr lang="en-US" sz="3000" dirty="0" smtClean="0"/>
              <a:t>Create layout</a:t>
            </a:r>
            <a:endParaRPr lang="en-US" sz="30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27" name="Straight Connector 26"/>
            <p:cNvCxnSpPr>
              <a:stCxn id="28" idx="6"/>
              <a:endCxn id="37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EEB5B6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588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9450" y="107215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*Panel() functions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09450" y="3068872"/>
            <a:ext cx="1998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*Layout() functions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5911" y="1441490"/>
            <a:ext cx="2804718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Lucida Console"/>
                <a:cs typeface="Lucida Console"/>
              </a:rPr>
              <a:t>headerPanel</a:t>
            </a:r>
            <a:r>
              <a:rPr lang="en-US" sz="1400" dirty="0" smtClean="0">
                <a:latin typeface="Lucida Console"/>
                <a:cs typeface="Lucida Console"/>
              </a:rPr>
              <a:t>()</a:t>
            </a:r>
          </a:p>
          <a:p>
            <a:endParaRPr lang="en-US" sz="1400" dirty="0">
              <a:latin typeface="Lucida Console"/>
              <a:cs typeface="Lucida Console"/>
            </a:endParaRPr>
          </a:p>
          <a:p>
            <a:r>
              <a:rPr lang="en-US" sz="1400" dirty="0" err="1" smtClean="0">
                <a:latin typeface="Lucida Console"/>
                <a:cs typeface="Lucida Console"/>
              </a:rPr>
              <a:t>tabsetPanel</a:t>
            </a:r>
            <a:r>
              <a:rPr lang="en-US" sz="1400" dirty="0" smtClean="0">
                <a:latin typeface="Lucida Console"/>
                <a:cs typeface="Lucida Console"/>
              </a:rPr>
              <a:t>() </a:t>
            </a:r>
          </a:p>
          <a:p>
            <a:r>
              <a:rPr lang="en-US" sz="1400" dirty="0" smtClean="0">
                <a:latin typeface="Lucida Console"/>
                <a:cs typeface="Lucida Console"/>
              </a:rPr>
              <a:t>+ </a:t>
            </a:r>
            <a:r>
              <a:rPr lang="en-US" sz="1400" dirty="0" err="1" smtClean="0">
                <a:latin typeface="Lucida Console"/>
                <a:cs typeface="Lucida Console"/>
              </a:rPr>
              <a:t>tabPanel</a:t>
            </a:r>
            <a:r>
              <a:rPr lang="en-US" sz="1400" dirty="0" smtClean="0">
                <a:latin typeface="Lucida Console"/>
                <a:cs typeface="Lucida Console"/>
              </a:rPr>
              <a:t>()</a:t>
            </a:r>
          </a:p>
          <a:p>
            <a:endParaRPr lang="en-US" sz="1400" dirty="0">
              <a:latin typeface="Lucida Console"/>
              <a:cs typeface="Lucida Console"/>
            </a:endParaRPr>
          </a:p>
          <a:p>
            <a:r>
              <a:rPr lang="en-US" sz="1400" dirty="0" err="1" smtClean="0">
                <a:latin typeface="Lucida Console"/>
                <a:cs typeface="Lucida Console"/>
              </a:rPr>
              <a:t>mainPanel</a:t>
            </a:r>
            <a:r>
              <a:rPr lang="en-US" sz="1400" dirty="0" smtClean="0">
                <a:latin typeface="Lucida Console"/>
                <a:cs typeface="Lucida Console"/>
              </a:rPr>
              <a:t>() </a:t>
            </a:r>
          </a:p>
          <a:p>
            <a:r>
              <a:rPr lang="en-US" sz="1400" dirty="0" smtClean="0">
                <a:latin typeface="Lucida Console"/>
                <a:cs typeface="Lucida Console"/>
              </a:rPr>
              <a:t>+ </a:t>
            </a:r>
            <a:r>
              <a:rPr lang="en-US" sz="1400" dirty="0" err="1" smtClean="0">
                <a:latin typeface="Lucida Console"/>
                <a:cs typeface="Lucida Console"/>
              </a:rPr>
              <a:t>sidePanel</a:t>
            </a:r>
            <a:r>
              <a:rPr lang="en-US" sz="1400" dirty="0" smtClean="0">
                <a:latin typeface="Lucida Console"/>
                <a:cs typeface="Lucida Console"/>
              </a:rPr>
              <a:t>()</a:t>
            </a:r>
            <a:endParaRPr lang="en-US" sz="1400" dirty="0" smtClean="0">
              <a:latin typeface="Lucida Console"/>
              <a:cs typeface="Lucida Consol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912" y="3484120"/>
            <a:ext cx="280471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Lucida Console"/>
                <a:cs typeface="Lucida Console"/>
              </a:rPr>
              <a:t>sidebarLayout</a:t>
            </a:r>
            <a:r>
              <a:rPr lang="en-US" sz="1400" dirty="0" smtClean="0">
                <a:latin typeface="Lucida Console"/>
                <a:cs typeface="Lucida Console"/>
              </a:rPr>
              <a:t>()</a:t>
            </a:r>
          </a:p>
          <a:p>
            <a:endParaRPr lang="en-US" sz="1400" dirty="0">
              <a:latin typeface="Lucida Console"/>
              <a:cs typeface="Lucida Console"/>
            </a:endParaRPr>
          </a:p>
        </p:txBody>
      </p:sp>
      <p:pic>
        <p:nvPicPr>
          <p:cNvPr id="5" name="Picture 4" descr="Screen Shot 2018-11-13 at 23.34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672" y="1174761"/>
            <a:ext cx="4907650" cy="283257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593739" y="1740454"/>
            <a:ext cx="3074038" cy="2090079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5911" y="1872557"/>
            <a:ext cx="2804718" cy="506406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55911" y="312490"/>
            <a:ext cx="7478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4. </a:t>
            </a:r>
            <a:r>
              <a:rPr lang="en-US" sz="3000" dirty="0" smtClean="0"/>
              <a:t>Create layout</a:t>
            </a:r>
            <a:endParaRPr lang="en-US" sz="30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27" name="Straight Connector 26"/>
            <p:cNvCxnSpPr>
              <a:stCxn id="28" idx="6"/>
              <a:endCxn id="37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EEB5B6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4036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9450" y="107215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*Panel() functions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09450" y="3068872"/>
            <a:ext cx="1998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*Layout() functions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5911" y="1441490"/>
            <a:ext cx="2804718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Lucida Console"/>
                <a:cs typeface="Lucida Console"/>
              </a:rPr>
              <a:t>headerPanel</a:t>
            </a:r>
            <a:r>
              <a:rPr lang="en-US" sz="1400" dirty="0" smtClean="0">
                <a:latin typeface="Lucida Console"/>
                <a:cs typeface="Lucida Console"/>
              </a:rPr>
              <a:t>()</a:t>
            </a:r>
          </a:p>
          <a:p>
            <a:endParaRPr lang="en-US" sz="1400" dirty="0">
              <a:latin typeface="Lucida Console"/>
              <a:cs typeface="Lucida Console"/>
            </a:endParaRPr>
          </a:p>
          <a:p>
            <a:r>
              <a:rPr lang="en-US" sz="1400" dirty="0" err="1" smtClean="0">
                <a:latin typeface="Lucida Console"/>
                <a:cs typeface="Lucida Console"/>
              </a:rPr>
              <a:t>tabsetPanel</a:t>
            </a:r>
            <a:r>
              <a:rPr lang="en-US" sz="1400" dirty="0" smtClean="0">
                <a:latin typeface="Lucida Console"/>
                <a:cs typeface="Lucida Console"/>
              </a:rPr>
              <a:t>() </a:t>
            </a:r>
          </a:p>
          <a:p>
            <a:r>
              <a:rPr lang="en-US" sz="1400" dirty="0" smtClean="0">
                <a:latin typeface="Lucida Console"/>
                <a:cs typeface="Lucida Console"/>
              </a:rPr>
              <a:t>+ </a:t>
            </a:r>
            <a:r>
              <a:rPr lang="en-US" sz="1400" dirty="0" err="1" smtClean="0">
                <a:latin typeface="Lucida Console"/>
                <a:cs typeface="Lucida Console"/>
              </a:rPr>
              <a:t>tabPanel</a:t>
            </a:r>
            <a:r>
              <a:rPr lang="en-US" sz="1400" dirty="0" smtClean="0">
                <a:latin typeface="Lucida Console"/>
                <a:cs typeface="Lucida Console"/>
              </a:rPr>
              <a:t>()</a:t>
            </a:r>
          </a:p>
          <a:p>
            <a:endParaRPr lang="en-US" sz="1400" dirty="0">
              <a:latin typeface="Lucida Console"/>
              <a:cs typeface="Lucida Console"/>
            </a:endParaRPr>
          </a:p>
          <a:p>
            <a:r>
              <a:rPr lang="en-US" sz="1400" dirty="0" err="1" smtClean="0">
                <a:latin typeface="Lucida Console"/>
                <a:cs typeface="Lucida Console"/>
              </a:rPr>
              <a:t>mainPanel</a:t>
            </a:r>
            <a:r>
              <a:rPr lang="en-US" sz="1400" dirty="0" smtClean="0">
                <a:latin typeface="Lucida Console"/>
                <a:cs typeface="Lucida Console"/>
              </a:rPr>
              <a:t>() </a:t>
            </a:r>
          </a:p>
          <a:p>
            <a:r>
              <a:rPr lang="en-US" sz="1400" dirty="0" smtClean="0">
                <a:latin typeface="Lucida Console"/>
                <a:cs typeface="Lucida Console"/>
              </a:rPr>
              <a:t>+ </a:t>
            </a:r>
            <a:r>
              <a:rPr lang="en-US" sz="1400" dirty="0" err="1" smtClean="0">
                <a:latin typeface="Lucida Console"/>
                <a:cs typeface="Lucida Console"/>
              </a:rPr>
              <a:t>sidePanel</a:t>
            </a:r>
            <a:r>
              <a:rPr lang="en-US" sz="1400" dirty="0" smtClean="0">
                <a:latin typeface="Lucida Console"/>
                <a:cs typeface="Lucida Console"/>
              </a:rPr>
              <a:t>()</a:t>
            </a:r>
            <a:endParaRPr lang="en-US" sz="1400" dirty="0" smtClean="0">
              <a:latin typeface="Lucida Console"/>
              <a:cs typeface="Lucida Consol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912" y="3484120"/>
            <a:ext cx="2804718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Lucida Console"/>
                <a:cs typeface="Lucida Console"/>
              </a:rPr>
              <a:t>sidebarLayout</a:t>
            </a:r>
            <a:r>
              <a:rPr lang="en-US" sz="1400" dirty="0" smtClean="0">
                <a:latin typeface="Lucida Console"/>
                <a:cs typeface="Lucida Console"/>
              </a:rPr>
              <a:t>()</a:t>
            </a:r>
          </a:p>
          <a:p>
            <a:endParaRPr lang="en-US" sz="1400" dirty="0">
              <a:latin typeface="Lucida Console"/>
              <a:cs typeface="Lucida Console"/>
            </a:endParaRPr>
          </a:p>
        </p:txBody>
      </p:sp>
      <p:pic>
        <p:nvPicPr>
          <p:cNvPr id="5" name="Picture 4" descr="Screen Shot 2018-11-13 at 23.34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672" y="1174761"/>
            <a:ext cx="4907650" cy="283257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93672" y="1360848"/>
            <a:ext cx="1599279" cy="2469685"/>
          </a:xfrm>
          <a:prstGeom prst="rect">
            <a:avLst/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5911" y="3554402"/>
            <a:ext cx="2804718" cy="264204"/>
          </a:xfrm>
          <a:prstGeom prst="rect">
            <a:avLst/>
          </a:prstGeom>
          <a:solidFill>
            <a:srgbClr val="CCC1DA">
              <a:alpha val="24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73583" y="1360848"/>
            <a:ext cx="3227740" cy="2469685"/>
          </a:xfrm>
          <a:prstGeom prst="rect">
            <a:avLst/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55911" y="312490"/>
            <a:ext cx="7478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4. </a:t>
            </a:r>
            <a:r>
              <a:rPr lang="en-US" sz="3000" dirty="0" smtClean="0"/>
              <a:t>Create layout</a:t>
            </a:r>
            <a:endParaRPr lang="en-US" sz="30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28" name="Straight Connector 27"/>
            <p:cNvCxnSpPr>
              <a:stCxn id="29" idx="6"/>
              <a:endCxn id="38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EEB5B6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390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55911" y="1441490"/>
            <a:ext cx="2804718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latin typeface="Lucida Console"/>
              <a:cs typeface="Lucida Console"/>
            </a:endParaRPr>
          </a:p>
          <a:p>
            <a:r>
              <a:rPr lang="en-US" sz="1400" dirty="0">
                <a:latin typeface="Lucida Console"/>
                <a:cs typeface="Lucida Console"/>
              </a:rPr>
              <a:t>ui &lt;- fluidPage(</a:t>
            </a:r>
          </a:p>
          <a:p>
            <a:endParaRPr lang="mr-IN" sz="1400" dirty="0" smtClean="0">
              <a:latin typeface="Lucida Console"/>
              <a:cs typeface="Lucida Console"/>
            </a:endParaRPr>
          </a:p>
          <a:p>
            <a:r>
              <a:rPr lang="mr-IN" sz="1400" b="1" dirty="0" smtClean="0">
                <a:latin typeface="Lucida Console"/>
                <a:cs typeface="Lucida Console"/>
              </a:rPr>
              <a:t>titlePanel</a:t>
            </a:r>
            <a:r>
              <a:rPr lang="mr-IN" sz="1400" dirty="0">
                <a:latin typeface="Lucida Console"/>
                <a:cs typeface="Lucida Console"/>
              </a:rPr>
              <a:t>("WHAT SHOULD I WATCH TONIGHT?"),</a:t>
            </a:r>
            <a:endParaRPr lang="sv-SE" sz="1400" dirty="0">
              <a:latin typeface="Lucida Console"/>
              <a:cs typeface="Lucida Console"/>
            </a:endParaRPr>
          </a:p>
          <a:p>
            <a:endParaRPr lang="mr-IN" sz="1400" dirty="0">
              <a:latin typeface="Lucida Console"/>
              <a:cs typeface="Lucida Console"/>
            </a:endParaRPr>
          </a:p>
          <a:p>
            <a:r>
              <a:rPr lang="mr-IN" sz="1400" b="1" dirty="0" smtClean="0">
                <a:latin typeface="Lucida Console"/>
                <a:cs typeface="Lucida Console"/>
              </a:rPr>
              <a:t>sidebarLayout</a:t>
            </a:r>
            <a:r>
              <a:rPr lang="mr-IN" sz="1400" dirty="0" smtClean="0">
                <a:latin typeface="Lucida Console"/>
                <a:cs typeface="Lucida Console"/>
              </a:rPr>
              <a:t>(                   	sidebarPanel</a:t>
            </a:r>
            <a:r>
              <a:rPr lang="mr-IN" sz="1400" dirty="0">
                <a:latin typeface="Lucida Console"/>
                <a:cs typeface="Lucida Console"/>
              </a:rPr>
              <a:t>(),</a:t>
            </a:r>
            <a:endParaRPr lang="sv-SE" sz="1400" dirty="0">
              <a:latin typeface="Lucida Console"/>
              <a:cs typeface="Lucida Console"/>
            </a:endParaRPr>
          </a:p>
          <a:p>
            <a:r>
              <a:rPr lang="mr-IN" sz="1400" dirty="0" smtClean="0">
                <a:latin typeface="Lucida Console"/>
                <a:cs typeface="Lucida Console"/>
              </a:rPr>
              <a:t>	mainPanel</a:t>
            </a:r>
            <a:r>
              <a:rPr lang="mr-IN" sz="1400" dirty="0">
                <a:latin typeface="Lucida Console"/>
                <a:cs typeface="Lucida Console"/>
              </a:rPr>
              <a:t>()</a:t>
            </a:r>
          </a:p>
          <a:p>
            <a:r>
              <a:rPr lang="mr-IN" sz="1400" dirty="0">
                <a:latin typeface="Lucida Console"/>
                <a:cs typeface="Lucida Console"/>
              </a:rPr>
              <a:t>                )</a:t>
            </a:r>
          </a:p>
          <a:p>
            <a:r>
              <a:rPr lang="mr-IN" sz="1400" dirty="0" smtClean="0">
                <a:latin typeface="Lucida Console"/>
                <a:cs typeface="Lucida Console"/>
              </a:rPr>
              <a:t>)</a:t>
            </a:r>
          </a:p>
          <a:p>
            <a:r>
              <a:rPr lang="en-US" sz="1400" dirty="0" smtClean="0">
                <a:latin typeface="Lucida Console"/>
                <a:cs typeface="Lucida Console"/>
              </a:rPr>
              <a:t>)</a:t>
            </a:r>
            <a:endParaRPr lang="en-US" sz="1400" dirty="0">
              <a:latin typeface="Lucida Console"/>
              <a:cs typeface="Lucida Console"/>
            </a:endParaRPr>
          </a:p>
        </p:txBody>
      </p:sp>
      <p:pic>
        <p:nvPicPr>
          <p:cNvPr id="6" name="Picture 5" descr="Screen Shot 2018-11-13 at 23.54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459" y="1189481"/>
            <a:ext cx="3513385" cy="31368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96227" y="2126953"/>
            <a:ext cx="1179220" cy="252009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6225" y="2763210"/>
            <a:ext cx="2177023" cy="694351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76209" y="1600788"/>
            <a:ext cx="1097373" cy="2518357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SIDEBAR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73582" y="1600788"/>
            <a:ext cx="2187101" cy="251835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MAIN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5911" y="312490"/>
            <a:ext cx="7478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4. </a:t>
            </a:r>
            <a:r>
              <a:rPr lang="en-US" sz="3000" dirty="0" smtClean="0"/>
              <a:t>Create layout</a:t>
            </a:r>
            <a:endParaRPr lang="en-US" sz="30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29" name="Straight Connector 28"/>
            <p:cNvCxnSpPr>
              <a:stCxn id="30" idx="6"/>
              <a:endCxn id="39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EEB5B6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8784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11-13 at 23.56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458" y="1189481"/>
            <a:ext cx="3513385" cy="33212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911" y="1441490"/>
            <a:ext cx="3356243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rgbClr val="000000"/>
              </a:solidFill>
              <a:latin typeface="Lucida Console"/>
              <a:cs typeface="Lucida Console"/>
            </a:endParaRPr>
          </a:p>
          <a:p>
            <a:r>
              <a:rPr lang="en-US" sz="1400" dirty="0">
                <a:solidFill>
                  <a:srgbClr val="000000"/>
                </a:solidFill>
                <a:latin typeface="Lucida Console"/>
                <a:cs typeface="Lucida Console"/>
              </a:rPr>
              <a:t>ui &lt;- fluidPage(</a:t>
            </a:r>
          </a:p>
          <a:p>
            <a:endParaRPr lang="mr-IN" sz="1400" dirty="0" smtClean="0">
              <a:solidFill>
                <a:srgbClr val="000000"/>
              </a:solidFill>
              <a:latin typeface="Lucida Console"/>
              <a:cs typeface="Lucida Console"/>
            </a:endParaRPr>
          </a:p>
          <a:p>
            <a:r>
              <a:rPr lang="mr-IN" sz="1400" b="1" dirty="0" smtClean="0">
                <a:solidFill>
                  <a:srgbClr val="000000"/>
                </a:solidFill>
                <a:latin typeface="Lucida Console"/>
                <a:cs typeface="Lucida Console"/>
              </a:rPr>
              <a:t>titlePanel</a:t>
            </a:r>
            <a:r>
              <a:rPr lang="mr-IN" sz="1400" dirty="0">
                <a:solidFill>
                  <a:srgbClr val="000000"/>
                </a:solidFill>
                <a:latin typeface="Lucida Console"/>
                <a:cs typeface="Lucida Console"/>
              </a:rPr>
              <a:t>("WHAT SHOULD I WATCH TONIGHT?"),</a:t>
            </a:r>
            <a:endParaRPr lang="sv-SE" sz="1400" dirty="0">
              <a:solidFill>
                <a:srgbClr val="000000"/>
              </a:solidFill>
              <a:latin typeface="Lucida Console"/>
              <a:cs typeface="Lucida Console"/>
            </a:endParaRPr>
          </a:p>
          <a:p>
            <a:endParaRPr lang="mr-IN" sz="1400" dirty="0">
              <a:solidFill>
                <a:srgbClr val="000000"/>
              </a:solidFill>
              <a:latin typeface="Lucida Console"/>
              <a:cs typeface="Lucida Console"/>
            </a:endParaRPr>
          </a:p>
          <a:p>
            <a:r>
              <a:rPr lang="mr-IN" sz="1400" b="1" dirty="0" smtClean="0">
                <a:solidFill>
                  <a:srgbClr val="000000"/>
                </a:solidFill>
                <a:latin typeface="Lucida Console"/>
                <a:cs typeface="Lucida Console"/>
              </a:rPr>
              <a:t>sidebarLayout</a:t>
            </a:r>
            <a:r>
              <a:rPr lang="mr-IN" sz="1400" dirty="0" smtClean="0">
                <a:solidFill>
                  <a:srgbClr val="000000"/>
                </a:solidFill>
                <a:latin typeface="Lucida Console"/>
                <a:cs typeface="Lucida Console"/>
              </a:rPr>
              <a:t>(                   	sidebarPanel</a:t>
            </a:r>
            <a:r>
              <a:rPr lang="mr-IN" sz="1400" dirty="0">
                <a:solidFill>
                  <a:srgbClr val="000000"/>
                </a:solidFill>
                <a:latin typeface="Lucida Console"/>
                <a:cs typeface="Lucida Console"/>
              </a:rPr>
              <a:t>(),</a:t>
            </a:r>
            <a:endParaRPr lang="sv-SE" sz="1400" dirty="0">
              <a:solidFill>
                <a:srgbClr val="000000"/>
              </a:solidFill>
              <a:latin typeface="Lucida Console"/>
              <a:cs typeface="Lucida Console"/>
            </a:endParaRPr>
          </a:p>
          <a:p>
            <a:r>
              <a:rPr lang="mr-IN" sz="1400" dirty="0" smtClean="0">
                <a:solidFill>
                  <a:srgbClr val="000000"/>
                </a:solidFill>
                <a:latin typeface="Lucida Console"/>
                <a:cs typeface="Lucida Console"/>
              </a:rPr>
              <a:t>	</a:t>
            </a:r>
            <a:r>
              <a:rPr lang="mr-IN" sz="1400" dirty="0">
                <a:solidFill>
                  <a:srgbClr val="000000"/>
                </a:solidFill>
                <a:latin typeface="Lucida Console"/>
                <a:cs typeface="Lucida Console"/>
              </a:rPr>
              <a:t>mainPanel</a:t>
            </a:r>
            <a:r>
              <a:rPr lang="mr-IN" sz="1400" dirty="0" smtClean="0">
                <a:solidFill>
                  <a:srgbClr val="000000"/>
                </a:solidFill>
                <a:latin typeface="Lucida Console"/>
                <a:cs typeface="Lucida Console"/>
              </a:rPr>
              <a:t>(</a:t>
            </a:r>
          </a:p>
          <a:p>
            <a:r>
              <a:rPr lang="mr-IN" sz="1400" dirty="0">
                <a:solidFill>
                  <a:srgbClr val="000000"/>
                </a:solidFill>
                <a:latin typeface="Lucida Console"/>
                <a:cs typeface="Lucida Console"/>
              </a:rPr>
              <a:t>	</a:t>
            </a:r>
            <a:r>
              <a:rPr lang="mr-IN" sz="1400" dirty="0" smtClean="0">
                <a:solidFill>
                  <a:srgbClr val="000000"/>
                </a:solidFill>
                <a:latin typeface="Lucida Console"/>
                <a:cs typeface="Lucida Console"/>
              </a:rPr>
              <a:t>tabsetPanel(</a:t>
            </a:r>
          </a:p>
          <a:p>
            <a:r>
              <a:rPr lang="mr-IN" sz="1400" dirty="0">
                <a:solidFill>
                  <a:srgbClr val="000000"/>
                </a:solidFill>
                <a:latin typeface="Lucida Console"/>
                <a:cs typeface="Lucida Console"/>
              </a:rPr>
              <a:t>	</a:t>
            </a:r>
            <a:r>
              <a:rPr lang="mr-IN" sz="1400" dirty="0" smtClean="0">
                <a:solidFill>
                  <a:srgbClr val="000000"/>
                </a:solidFill>
                <a:latin typeface="Lucida Console"/>
                <a:cs typeface="Lucida Console"/>
              </a:rPr>
              <a:t>	tabPanel</a:t>
            </a:r>
            <a:r>
              <a:rPr lang="mr-IN" sz="1400" dirty="0">
                <a:solidFill>
                  <a:srgbClr val="000000"/>
                </a:solidFill>
                <a:latin typeface="Lucida Console"/>
                <a:cs typeface="Lucida Console"/>
              </a:rPr>
              <a:t>("Plot")</a:t>
            </a:r>
            <a:r>
              <a:rPr lang="mr-IN" sz="1400" dirty="0" smtClean="0">
                <a:solidFill>
                  <a:srgbClr val="000000"/>
                </a:solidFill>
                <a:latin typeface="Lucida Console"/>
                <a:cs typeface="Lucida Console"/>
              </a:rPr>
              <a:t>,</a:t>
            </a:r>
          </a:p>
          <a:p>
            <a:r>
              <a:rPr lang="mr-IN" sz="1400" dirty="0">
                <a:solidFill>
                  <a:srgbClr val="000000"/>
                </a:solidFill>
                <a:latin typeface="Lucida Console"/>
                <a:cs typeface="Lucida Console"/>
              </a:rPr>
              <a:t>	</a:t>
            </a:r>
            <a:r>
              <a:rPr lang="mr-IN" sz="1400" dirty="0" smtClean="0">
                <a:solidFill>
                  <a:srgbClr val="000000"/>
                </a:solidFill>
                <a:latin typeface="Lucida Console"/>
                <a:cs typeface="Lucida Console"/>
              </a:rPr>
              <a:t>	tabPanel</a:t>
            </a:r>
            <a:r>
              <a:rPr lang="mr-IN" sz="1400" dirty="0">
                <a:solidFill>
                  <a:srgbClr val="000000"/>
                </a:solidFill>
                <a:latin typeface="Lucida Console"/>
                <a:cs typeface="Lucida Console"/>
              </a:rPr>
              <a:t>("Table")))))</a:t>
            </a:r>
            <a:endParaRPr lang="en-US" sz="1400" dirty="0">
              <a:solidFill>
                <a:srgbClr val="000000"/>
              </a:solidFill>
              <a:latin typeface="Lucida Console"/>
              <a:cs typeface="Lucida Console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00165" y="3424795"/>
            <a:ext cx="2811989" cy="694351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05036" y="1591367"/>
            <a:ext cx="2309808" cy="454946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TAB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5911" y="312490"/>
            <a:ext cx="7478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4. </a:t>
            </a:r>
            <a:r>
              <a:rPr lang="en-US" sz="3000" dirty="0" smtClean="0"/>
              <a:t>Create layout</a:t>
            </a:r>
            <a:endParaRPr lang="en-US" sz="30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38" name="Straight Connector 37"/>
            <p:cNvCxnSpPr>
              <a:stCxn id="39" idx="6"/>
              <a:endCxn id="48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EEB5B6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9071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5911" y="312490"/>
            <a:ext cx="7478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5. </a:t>
            </a:r>
            <a:r>
              <a:rPr lang="en-US" sz="3000" dirty="0" smtClean="0"/>
              <a:t>Create </a:t>
            </a:r>
            <a:r>
              <a:rPr lang="en-US" sz="3000" dirty="0" smtClean="0">
                <a:solidFill>
                  <a:srgbClr val="4F81BD"/>
                </a:solidFill>
              </a:rPr>
              <a:t>input</a:t>
            </a:r>
            <a:r>
              <a:rPr lang="en-US" sz="3000" dirty="0" smtClean="0"/>
              <a:t> widgets</a:t>
            </a:r>
            <a:endParaRPr lang="en-US" sz="3000" dirty="0"/>
          </a:p>
        </p:txBody>
      </p:sp>
      <p:pic>
        <p:nvPicPr>
          <p:cNvPr id="7" name="Content Placeholder 3" descr="Screen Shot 2018-11-04 at 17.28.5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" b="1622"/>
          <a:stretch>
            <a:fillRect/>
          </a:stretch>
        </p:blipFill>
        <p:spPr>
          <a:xfrm>
            <a:off x="1182874" y="1200151"/>
            <a:ext cx="6527415" cy="3394472"/>
          </a:xfrm>
        </p:spPr>
      </p:pic>
      <p:grpSp>
        <p:nvGrpSpPr>
          <p:cNvPr id="8" name="Group 7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9" name="Straight Connector 8"/>
            <p:cNvCxnSpPr>
              <a:stCxn id="10" idx="6"/>
              <a:endCxn id="19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EEB5B6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1082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Screen Shot 2018-11-04 at 17.29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" r="5837"/>
          <a:stretch>
            <a:fillRect/>
          </a:stretch>
        </p:blipFill>
        <p:spPr>
          <a:xfrm>
            <a:off x="1565870" y="1200151"/>
            <a:ext cx="5973080" cy="33944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55911" y="312490"/>
            <a:ext cx="7478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5. </a:t>
            </a:r>
            <a:r>
              <a:rPr lang="en-US" sz="3000" dirty="0" smtClean="0"/>
              <a:t>Create </a:t>
            </a:r>
            <a:r>
              <a:rPr lang="en-US" sz="3000" dirty="0" smtClean="0">
                <a:solidFill>
                  <a:srgbClr val="4F81BD"/>
                </a:solidFill>
              </a:rPr>
              <a:t>input</a:t>
            </a:r>
            <a:r>
              <a:rPr lang="en-US" sz="3000" dirty="0" smtClean="0"/>
              <a:t> widgets</a:t>
            </a:r>
            <a:endParaRPr lang="en-US" sz="3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21" name="Straight Connector 20"/>
            <p:cNvCxnSpPr>
              <a:stCxn id="22" idx="6"/>
              <a:endCxn id="31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EEB5B6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637070" y="4877118"/>
            <a:ext cx="14621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R-Studio tutorial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51845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2886" y="1313627"/>
            <a:ext cx="3812027" cy="2462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mr-IN" sz="1400" dirty="0" smtClean="0">
                <a:latin typeface="Lucida Console"/>
                <a:cs typeface="Lucida Console"/>
              </a:rPr>
              <a:t>sidebarPanel</a:t>
            </a:r>
            <a:r>
              <a:rPr lang="mr-IN" sz="1400" dirty="0" smtClean="0">
                <a:latin typeface="Lucida Console"/>
                <a:cs typeface="Lucida Console"/>
              </a:rPr>
              <a:t>(</a:t>
            </a:r>
          </a:p>
          <a:p>
            <a:endParaRPr lang="mr-IN" sz="1400" dirty="0" smtClean="0">
              <a:latin typeface="Lucida Console"/>
              <a:cs typeface="Lucida Console"/>
            </a:endParaRPr>
          </a:p>
          <a:p>
            <a:r>
              <a:rPr lang="mr-IN" sz="1400" dirty="0">
                <a:latin typeface="Lucida Console"/>
                <a:cs typeface="Lucida Console"/>
              </a:rPr>
              <a:t>selectInput</a:t>
            </a:r>
            <a:r>
              <a:rPr lang="mr-IN" sz="1400" dirty="0" smtClean="0">
                <a:latin typeface="Lucida Console"/>
                <a:cs typeface="Lucida Console"/>
              </a:rPr>
              <a:t>(</a:t>
            </a:r>
          </a:p>
          <a:p>
            <a:r>
              <a:rPr lang="mr-IN" sz="1400" dirty="0">
                <a:latin typeface="Lucida Console"/>
                <a:cs typeface="Lucida Console"/>
              </a:rPr>
              <a:t>	</a:t>
            </a:r>
            <a:r>
              <a:rPr lang="mr-IN" sz="1400" dirty="0" smtClean="0">
                <a:solidFill>
                  <a:srgbClr val="008000"/>
                </a:solidFill>
                <a:latin typeface="Lucida Console"/>
                <a:cs typeface="Lucida Console"/>
              </a:rPr>
              <a:t>inputId = "</a:t>
            </a:r>
            <a:r>
              <a:rPr lang="mr-IN" sz="1400" dirty="0">
                <a:solidFill>
                  <a:srgbClr val="008000"/>
                </a:solidFill>
                <a:latin typeface="Lucida Console"/>
                <a:cs typeface="Lucida Console"/>
              </a:rPr>
              <a:t>actor", </a:t>
            </a:r>
            <a:endParaRPr lang="mr-IN" sz="1400" dirty="0" smtClean="0">
              <a:solidFill>
                <a:srgbClr val="008000"/>
              </a:solidFill>
              <a:latin typeface="Lucida Console"/>
              <a:cs typeface="Lucida Console"/>
            </a:endParaRPr>
          </a:p>
          <a:p>
            <a:r>
              <a:rPr lang="mr-IN" sz="1400" dirty="0">
                <a:latin typeface="Lucida Console"/>
                <a:cs typeface="Lucida Console"/>
              </a:rPr>
              <a:t>	</a:t>
            </a:r>
            <a:r>
              <a:rPr lang="mr-IN" sz="1400" dirty="0" smtClean="0">
                <a:solidFill>
                  <a:srgbClr val="660066"/>
                </a:solidFill>
                <a:latin typeface="Lucida Console"/>
                <a:cs typeface="Lucida Console"/>
              </a:rPr>
              <a:t>label = "</a:t>
            </a:r>
            <a:r>
              <a:rPr lang="mr-IN" sz="1400" dirty="0">
                <a:solidFill>
                  <a:srgbClr val="660066"/>
                </a:solidFill>
                <a:latin typeface="Lucida Console"/>
                <a:cs typeface="Lucida Console"/>
              </a:rPr>
              <a:t>Actor"</a:t>
            </a:r>
            <a:r>
              <a:rPr lang="mr-IN" sz="1400" dirty="0">
                <a:latin typeface="Lucida Console"/>
                <a:cs typeface="Lucida Console"/>
              </a:rPr>
              <a:t>, </a:t>
            </a:r>
            <a:r>
              <a:rPr lang="mr-IN" sz="1400" dirty="0" smtClean="0">
                <a:latin typeface="Lucida Console"/>
                <a:cs typeface="Lucida Console"/>
              </a:rPr>
              <a:t>	</a:t>
            </a:r>
          </a:p>
          <a:p>
            <a:r>
              <a:rPr lang="mr-IN" sz="1400" dirty="0">
                <a:latin typeface="Lucida Console"/>
                <a:cs typeface="Lucida Console"/>
              </a:rPr>
              <a:t>	</a:t>
            </a:r>
            <a:r>
              <a:rPr lang="mr-IN" sz="1400" dirty="0" smtClean="0">
                <a:solidFill>
                  <a:schemeClr val="accent1"/>
                </a:solidFill>
                <a:latin typeface="Lucida Console"/>
                <a:cs typeface="Lucida Console"/>
              </a:rPr>
              <a:t>choices </a:t>
            </a:r>
            <a:r>
              <a:rPr lang="mr-IN" sz="1400" dirty="0">
                <a:solidFill>
                  <a:schemeClr val="accent1"/>
                </a:solidFill>
                <a:latin typeface="Lucida Console"/>
                <a:cs typeface="Lucida Console"/>
              </a:rPr>
              <a:t>= c("Any", actor_list), </a:t>
            </a:r>
            <a:r>
              <a:rPr lang="mr-IN" sz="1400" dirty="0" smtClean="0">
                <a:solidFill>
                  <a:schemeClr val="accent1"/>
                </a:solidFill>
                <a:latin typeface="Lucida Console"/>
                <a:cs typeface="Lucida Console"/>
              </a:rPr>
              <a:t>	selected </a:t>
            </a:r>
            <a:r>
              <a:rPr lang="mr-IN" sz="1400" dirty="0">
                <a:solidFill>
                  <a:schemeClr val="accent1"/>
                </a:solidFill>
                <a:latin typeface="Lucida Console"/>
                <a:cs typeface="Lucida Console"/>
              </a:rPr>
              <a:t>= 'Bill </a:t>
            </a:r>
            <a:r>
              <a:rPr lang="mr-IN" sz="1400" dirty="0" smtClean="0">
                <a:solidFill>
                  <a:schemeClr val="accent1"/>
                </a:solidFill>
                <a:latin typeface="Lucida Console"/>
                <a:cs typeface="Lucida Console"/>
              </a:rPr>
              <a:t>Murray’</a:t>
            </a:r>
          </a:p>
          <a:p>
            <a:r>
              <a:rPr lang="mr-IN" sz="1400" dirty="0" smtClean="0">
                <a:latin typeface="Lucida Console"/>
                <a:cs typeface="Lucida Console"/>
              </a:rPr>
              <a:t>)</a:t>
            </a:r>
            <a:endParaRPr lang="mr-IN" sz="1400" dirty="0">
              <a:latin typeface="Lucida Console"/>
              <a:cs typeface="Lucida Console"/>
            </a:endParaRPr>
          </a:p>
          <a:p>
            <a:endParaRPr lang="mr-IN" sz="1400" dirty="0" smtClean="0">
              <a:latin typeface="Lucida Console"/>
              <a:cs typeface="Lucida Console"/>
            </a:endParaRPr>
          </a:p>
          <a:p>
            <a:r>
              <a:rPr lang="mr-IN" sz="1400" dirty="0" smtClean="0">
                <a:latin typeface="Lucida Console"/>
                <a:cs typeface="Lucida Console"/>
              </a:rPr>
              <a:t>)       </a:t>
            </a:r>
            <a:endParaRPr lang="en-US" sz="1400" dirty="0" smtClean="0">
              <a:solidFill>
                <a:schemeClr val="accent2">
                  <a:lumMod val="60000"/>
                  <a:lumOff val="40000"/>
                </a:schemeClr>
              </a:solidFill>
              <a:latin typeface="Lucida Console"/>
              <a:cs typeface="Lucida Console"/>
            </a:endParaRPr>
          </a:p>
          <a:p>
            <a:endParaRPr lang="en-US" sz="1400" dirty="0" smtClean="0">
              <a:solidFill>
                <a:schemeClr val="accent6">
                  <a:lumMod val="60000"/>
                  <a:lumOff val="40000"/>
                </a:schemeClr>
              </a:solidFill>
              <a:latin typeface="Lucida Console"/>
              <a:cs typeface="Lucida Console"/>
            </a:endParaRPr>
          </a:p>
        </p:txBody>
      </p:sp>
      <p:pic>
        <p:nvPicPr>
          <p:cNvPr id="2" name="Picture 1" descr="Screen Shot 2018-11-14 at 00.15.5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37" b="15764"/>
          <a:stretch/>
        </p:blipFill>
        <p:spPr>
          <a:xfrm>
            <a:off x="5230902" y="1081779"/>
            <a:ext cx="3446952" cy="355518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55911" y="312490"/>
            <a:ext cx="7478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5. </a:t>
            </a:r>
            <a:r>
              <a:rPr lang="en-US" sz="3000" dirty="0" smtClean="0"/>
              <a:t>Create </a:t>
            </a:r>
            <a:r>
              <a:rPr lang="en-US" sz="3000" dirty="0" smtClean="0">
                <a:solidFill>
                  <a:srgbClr val="4F81BD"/>
                </a:solidFill>
              </a:rPr>
              <a:t>input</a:t>
            </a:r>
            <a:r>
              <a:rPr lang="en-US" sz="3000" dirty="0" smtClean="0"/>
              <a:t> widgets</a:t>
            </a:r>
            <a:endParaRPr lang="en-US" sz="3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21" name="Straight Connector 20"/>
            <p:cNvCxnSpPr>
              <a:stCxn id="22" idx="6"/>
              <a:endCxn id="31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EEB5B6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763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2886" y="1313627"/>
            <a:ext cx="3812027" cy="37548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mr-IN" sz="1400" dirty="0" smtClean="0">
                <a:latin typeface="Lucida Console"/>
                <a:cs typeface="Lucida Console"/>
              </a:rPr>
              <a:t>sidebarPanel</a:t>
            </a:r>
            <a:r>
              <a:rPr lang="mr-IN" sz="1400" dirty="0" smtClean="0">
                <a:latin typeface="Lucida Console"/>
                <a:cs typeface="Lucida Console"/>
              </a:rPr>
              <a:t>(</a:t>
            </a:r>
          </a:p>
          <a:p>
            <a:endParaRPr lang="mr-IN" sz="1400" dirty="0" smtClean="0">
              <a:latin typeface="Lucida Console"/>
              <a:cs typeface="Lucida Console"/>
            </a:endParaRPr>
          </a:p>
          <a:p>
            <a:r>
              <a:rPr lang="mr-IN" sz="1400" dirty="0">
                <a:latin typeface="Lucida Console"/>
                <a:cs typeface="Lucida Console"/>
              </a:rPr>
              <a:t>selectInput</a:t>
            </a:r>
            <a:r>
              <a:rPr lang="mr-IN" sz="1400" dirty="0" smtClean="0">
                <a:latin typeface="Lucida Console"/>
                <a:cs typeface="Lucida Console"/>
              </a:rPr>
              <a:t>(</a:t>
            </a:r>
          </a:p>
          <a:p>
            <a:r>
              <a:rPr lang="mr-IN" sz="1400" dirty="0">
                <a:latin typeface="Lucida Console"/>
                <a:cs typeface="Lucida Console"/>
              </a:rPr>
              <a:t>	</a:t>
            </a:r>
            <a:r>
              <a:rPr lang="mr-IN" sz="1400" dirty="0" smtClean="0">
                <a:latin typeface="Lucida Console"/>
                <a:cs typeface="Lucida Console"/>
              </a:rPr>
              <a:t>inputId = "</a:t>
            </a:r>
            <a:r>
              <a:rPr lang="mr-IN" sz="1400" dirty="0">
                <a:latin typeface="Lucida Console"/>
                <a:cs typeface="Lucida Console"/>
              </a:rPr>
              <a:t>actor", </a:t>
            </a:r>
            <a:endParaRPr lang="mr-IN" sz="1400" dirty="0" smtClean="0">
              <a:latin typeface="Lucida Console"/>
              <a:cs typeface="Lucida Console"/>
            </a:endParaRPr>
          </a:p>
          <a:p>
            <a:r>
              <a:rPr lang="mr-IN" sz="1400" dirty="0">
                <a:latin typeface="Lucida Console"/>
                <a:cs typeface="Lucida Console"/>
              </a:rPr>
              <a:t>	</a:t>
            </a:r>
            <a:r>
              <a:rPr lang="mr-IN" sz="1400" dirty="0" smtClean="0">
                <a:latin typeface="Lucida Console"/>
                <a:cs typeface="Lucida Console"/>
              </a:rPr>
              <a:t>label = "</a:t>
            </a:r>
            <a:r>
              <a:rPr lang="mr-IN" sz="1400" dirty="0">
                <a:latin typeface="Lucida Console"/>
                <a:cs typeface="Lucida Console"/>
              </a:rPr>
              <a:t>Actor", </a:t>
            </a:r>
            <a:r>
              <a:rPr lang="mr-IN" sz="1400" dirty="0" smtClean="0">
                <a:latin typeface="Lucida Console"/>
                <a:cs typeface="Lucida Console"/>
              </a:rPr>
              <a:t>	</a:t>
            </a:r>
          </a:p>
          <a:p>
            <a:r>
              <a:rPr lang="mr-IN" sz="1400" dirty="0">
                <a:latin typeface="Lucida Console"/>
                <a:cs typeface="Lucida Console"/>
              </a:rPr>
              <a:t>	</a:t>
            </a:r>
            <a:r>
              <a:rPr lang="mr-IN" sz="1400" dirty="0" smtClean="0">
                <a:latin typeface="Lucida Console"/>
                <a:cs typeface="Lucida Console"/>
              </a:rPr>
              <a:t>choices </a:t>
            </a:r>
            <a:r>
              <a:rPr lang="mr-IN" sz="1400" dirty="0">
                <a:latin typeface="Lucida Console"/>
                <a:cs typeface="Lucida Console"/>
              </a:rPr>
              <a:t>= c("Any", actor_list), </a:t>
            </a:r>
            <a:r>
              <a:rPr lang="mr-IN" sz="1400" dirty="0" smtClean="0">
                <a:latin typeface="Lucida Console"/>
                <a:cs typeface="Lucida Console"/>
              </a:rPr>
              <a:t>	selected </a:t>
            </a:r>
            <a:r>
              <a:rPr lang="mr-IN" sz="1400" dirty="0">
                <a:latin typeface="Lucida Console"/>
                <a:cs typeface="Lucida Console"/>
              </a:rPr>
              <a:t>= 'Bill </a:t>
            </a:r>
            <a:r>
              <a:rPr lang="mr-IN" sz="1400" dirty="0" smtClean="0">
                <a:latin typeface="Lucida Console"/>
                <a:cs typeface="Lucida Console"/>
              </a:rPr>
              <a:t>Murray’</a:t>
            </a:r>
          </a:p>
          <a:p>
            <a:r>
              <a:rPr lang="mr-IN" sz="1400" dirty="0" smtClean="0">
                <a:latin typeface="Lucida Console"/>
                <a:cs typeface="Lucida Console"/>
              </a:rPr>
              <a:t>), </a:t>
            </a:r>
          </a:p>
          <a:p>
            <a:r>
              <a:rPr lang="mr-IN" sz="1400" dirty="0">
                <a:latin typeface="Lucida Console"/>
                <a:cs typeface="Lucida Console"/>
              </a:rPr>
              <a:t>sliderInput</a:t>
            </a:r>
            <a:r>
              <a:rPr lang="mr-IN" sz="1400" dirty="0" smtClean="0">
                <a:latin typeface="Lucida Console"/>
                <a:cs typeface="Lucida Console"/>
              </a:rPr>
              <a:t>(</a:t>
            </a:r>
          </a:p>
          <a:p>
            <a:r>
              <a:rPr lang="mr-IN" sz="1400" dirty="0" smtClean="0">
                <a:latin typeface="Lucida Console"/>
                <a:cs typeface="Lucida Console"/>
              </a:rPr>
              <a:t>	</a:t>
            </a:r>
            <a:r>
              <a:rPr lang="mr-IN" sz="1400" dirty="0" smtClean="0">
                <a:solidFill>
                  <a:srgbClr val="008000"/>
                </a:solidFill>
                <a:latin typeface="Lucida Console"/>
                <a:cs typeface="Lucida Console"/>
              </a:rPr>
              <a:t>inputId </a:t>
            </a:r>
            <a:r>
              <a:rPr lang="mr-IN" sz="1400" dirty="0">
                <a:solidFill>
                  <a:srgbClr val="008000"/>
                </a:solidFill>
                <a:latin typeface="Lucida Console"/>
                <a:cs typeface="Lucida Console"/>
              </a:rPr>
              <a:t>= "length",</a:t>
            </a:r>
            <a:r>
              <a:rPr lang="mr-IN" sz="1400" dirty="0">
                <a:latin typeface="Lucida Console"/>
                <a:cs typeface="Lucida Console"/>
              </a:rPr>
              <a:t> </a:t>
            </a:r>
            <a:r>
              <a:rPr lang="mr-IN" sz="1400" dirty="0" smtClean="0">
                <a:latin typeface="Lucida Console"/>
                <a:cs typeface="Lucida Console"/>
              </a:rPr>
              <a:t>                                   	</a:t>
            </a:r>
            <a:r>
              <a:rPr lang="mr-IN" sz="1400" dirty="0" smtClean="0">
                <a:solidFill>
                  <a:srgbClr val="660066"/>
                </a:solidFill>
                <a:latin typeface="Lucida Console"/>
                <a:cs typeface="Lucida Console"/>
              </a:rPr>
              <a:t>label </a:t>
            </a:r>
            <a:r>
              <a:rPr lang="mr-IN" sz="1400" dirty="0">
                <a:solidFill>
                  <a:srgbClr val="660066"/>
                </a:solidFill>
                <a:latin typeface="Lucida Console"/>
                <a:cs typeface="Lucida Console"/>
              </a:rPr>
              <a:t>= "Maximum length", </a:t>
            </a:r>
            <a:r>
              <a:rPr lang="mr-IN" sz="1400" dirty="0" smtClean="0">
                <a:solidFill>
                  <a:srgbClr val="660066"/>
                </a:solidFill>
                <a:latin typeface="Lucida Console"/>
                <a:cs typeface="Lucida Console"/>
              </a:rPr>
              <a:t>                                 </a:t>
            </a:r>
            <a:r>
              <a:rPr lang="mr-IN" sz="1400" dirty="0" smtClean="0">
                <a:latin typeface="Lucida Console"/>
                <a:cs typeface="Lucida Console"/>
              </a:rPr>
              <a:t>	</a:t>
            </a:r>
            <a:r>
              <a:rPr lang="mr-IN" sz="1400" dirty="0" smtClean="0">
                <a:solidFill>
                  <a:schemeClr val="accent1"/>
                </a:solidFill>
                <a:latin typeface="Lucida Console"/>
                <a:cs typeface="Lucida Console"/>
              </a:rPr>
              <a:t>min </a:t>
            </a:r>
            <a:r>
              <a:rPr lang="mr-IN" sz="1400" dirty="0">
                <a:solidFill>
                  <a:schemeClr val="accent1"/>
                </a:solidFill>
                <a:latin typeface="Lucida Console"/>
                <a:cs typeface="Lucida Console"/>
              </a:rPr>
              <a:t>= 0, </a:t>
            </a:r>
            <a:r>
              <a:rPr lang="mr-IN" sz="1400" dirty="0" smtClean="0">
                <a:solidFill>
                  <a:schemeClr val="accent1"/>
                </a:solidFill>
                <a:latin typeface="Lucida Console"/>
                <a:cs typeface="Lucida Console"/>
              </a:rPr>
              <a:t>                                  	max </a:t>
            </a:r>
            <a:r>
              <a:rPr lang="mr-IN" sz="1400" dirty="0">
                <a:solidFill>
                  <a:schemeClr val="accent1"/>
                </a:solidFill>
                <a:latin typeface="Lucida Console"/>
                <a:cs typeface="Lucida Console"/>
              </a:rPr>
              <a:t>= 900, </a:t>
            </a:r>
            <a:r>
              <a:rPr lang="mr-IN" sz="1400" dirty="0" smtClean="0">
                <a:solidFill>
                  <a:schemeClr val="accent1"/>
                </a:solidFill>
                <a:latin typeface="Lucida Console"/>
                <a:cs typeface="Lucida Console"/>
              </a:rPr>
              <a:t>                                  	value </a:t>
            </a:r>
            <a:r>
              <a:rPr lang="mr-IN" sz="1400" dirty="0">
                <a:solidFill>
                  <a:schemeClr val="accent1"/>
                </a:solidFill>
                <a:latin typeface="Lucida Console"/>
                <a:cs typeface="Lucida Console"/>
              </a:rPr>
              <a:t>= 120</a:t>
            </a:r>
            <a:r>
              <a:rPr lang="mr-IN" sz="1400" dirty="0" smtClean="0">
                <a:solidFill>
                  <a:schemeClr val="accent1"/>
                </a:solidFill>
                <a:latin typeface="Lucida Console"/>
                <a:cs typeface="Lucida Console"/>
              </a:rPr>
              <a:t>,</a:t>
            </a:r>
          </a:p>
          <a:p>
            <a:r>
              <a:rPr lang="mr-IN" sz="1400" dirty="0" smtClean="0">
                <a:solidFill>
                  <a:schemeClr val="accent1"/>
                </a:solidFill>
                <a:latin typeface="Lucida Console"/>
                <a:cs typeface="Lucida Console"/>
              </a:rPr>
              <a:t>	step </a:t>
            </a:r>
            <a:r>
              <a:rPr lang="mr-IN" sz="1400" dirty="0">
                <a:solidFill>
                  <a:schemeClr val="accent1"/>
                </a:solidFill>
                <a:latin typeface="Lucida Console"/>
                <a:cs typeface="Lucida Console"/>
              </a:rPr>
              <a:t>= 30</a:t>
            </a:r>
            <a:r>
              <a:rPr lang="mr-IN" sz="1400" dirty="0" smtClean="0">
                <a:latin typeface="Lucida Console"/>
                <a:cs typeface="Lucida Console"/>
              </a:rPr>
              <a:t>)</a:t>
            </a:r>
            <a:endParaRPr lang="mr-IN" sz="1400" dirty="0" smtClean="0">
              <a:latin typeface="Lucida Console"/>
              <a:cs typeface="Lucida Console"/>
            </a:endParaRPr>
          </a:p>
          <a:p>
            <a:r>
              <a:rPr lang="mr-IN" sz="1400" dirty="0" smtClean="0">
                <a:latin typeface="Lucida Console"/>
                <a:cs typeface="Lucida Console"/>
              </a:rPr>
              <a:t>)       </a:t>
            </a:r>
            <a:endParaRPr lang="en-US" sz="1400" dirty="0" smtClean="0">
              <a:solidFill>
                <a:schemeClr val="accent2">
                  <a:lumMod val="60000"/>
                  <a:lumOff val="40000"/>
                </a:schemeClr>
              </a:solidFill>
              <a:latin typeface="Lucida Console"/>
              <a:cs typeface="Lucida Console"/>
            </a:endParaRPr>
          </a:p>
          <a:p>
            <a:endParaRPr lang="en-US" sz="1400" dirty="0" smtClean="0">
              <a:solidFill>
                <a:schemeClr val="accent6">
                  <a:lumMod val="60000"/>
                  <a:lumOff val="40000"/>
                </a:schemeClr>
              </a:solidFill>
              <a:latin typeface="Lucida Console"/>
              <a:cs typeface="Lucida Console"/>
            </a:endParaRPr>
          </a:p>
        </p:txBody>
      </p:sp>
      <p:pic>
        <p:nvPicPr>
          <p:cNvPr id="3" name="Picture 2" descr="slid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058" y="1313627"/>
            <a:ext cx="3976885" cy="347454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55911" y="312490"/>
            <a:ext cx="7478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5. </a:t>
            </a:r>
            <a:r>
              <a:rPr lang="en-US" sz="3000" dirty="0" smtClean="0"/>
              <a:t>Create </a:t>
            </a:r>
            <a:r>
              <a:rPr lang="en-US" sz="3000" dirty="0" smtClean="0">
                <a:solidFill>
                  <a:schemeClr val="accent1"/>
                </a:solidFill>
              </a:rPr>
              <a:t>input</a:t>
            </a:r>
            <a:r>
              <a:rPr lang="en-US" sz="3000" dirty="0" smtClean="0"/>
              <a:t> widgets</a:t>
            </a:r>
            <a:endParaRPr lang="en-US" sz="30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22" name="Straight Connector 21"/>
            <p:cNvCxnSpPr>
              <a:stCxn id="23" idx="6"/>
              <a:endCxn id="32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EEB5B6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6997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5911" y="312490"/>
            <a:ext cx="7478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6. Create </a:t>
            </a:r>
            <a:r>
              <a:rPr lang="en-US" sz="3000" dirty="0">
                <a:solidFill>
                  <a:schemeClr val="accent3">
                    <a:lumMod val="75000"/>
                  </a:schemeClr>
                </a:solidFill>
              </a:rPr>
              <a:t>o</a:t>
            </a:r>
            <a:r>
              <a:rPr lang="en-US" sz="3000" dirty="0" smtClean="0">
                <a:solidFill>
                  <a:schemeClr val="accent3">
                    <a:lumMod val="75000"/>
                  </a:schemeClr>
                </a:solidFill>
              </a:rPr>
              <a:t>utput </a:t>
            </a:r>
            <a:r>
              <a:rPr lang="en-US" sz="3000" dirty="0" smtClean="0"/>
              <a:t>placeholders</a:t>
            </a:r>
            <a:endParaRPr lang="en-US" sz="3000" dirty="0"/>
          </a:p>
        </p:txBody>
      </p:sp>
      <p:pic>
        <p:nvPicPr>
          <p:cNvPr id="8" name="Content Placeholder 3" descr="Screen Shot 2018-11-04 at 17.31.1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r="774"/>
          <a:stretch>
            <a:fillRect/>
          </a:stretch>
        </p:blipFill>
        <p:spPr>
          <a:xfrm>
            <a:off x="1344136" y="1063229"/>
            <a:ext cx="6497178" cy="3394472"/>
          </a:xfrm>
        </p:spPr>
      </p:pic>
      <p:grpSp>
        <p:nvGrpSpPr>
          <p:cNvPr id="7" name="Group 6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9" name="Straight Connector 8"/>
            <p:cNvCxnSpPr>
              <a:stCxn id="10" idx="6"/>
              <a:endCxn id="19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EEB5B6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1063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139702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Apps for exploratory data </a:t>
            </a:r>
            <a:r>
              <a:rPr lang="en-US" dirty="0" smtClean="0"/>
              <a:t>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9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8-11-04 at 17.31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r="2975"/>
          <a:stretch>
            <a:fillRect/>
          </a:stretch>
        </p:blipFill>
        <p:spPr>
          <a:xfrm>
            <a:off x="1303820" y="1200151"/>
            <a:ext cx="6255287" cy="3394472"/>
          </a:xfrm>
        </p:spPr>
      </p:pic>
      <p:sp>
        <p:nvSpPr>
          <p:cNvPr id="19" name="TextBox 18"/>
          <p:cNvSpPr txBox="1"/>
          <p:nvPr/>
        </p:nvSpPr>
        <p:spPr>
          <a:xfrm>
            <a:off x="755911" y="312490"/>
            <a:ext cx="7478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6. Create </a:t>
            </a:r>
            <a:r>
              <a:rPr lang="en-US" sz="3000" dirty="0">
                <a:solidFill>
                  <a:schemeClr val="accent3">
                    <a:lumMod val="75000"/>
                  </a:schemeClr>
                </a:solidFill>
              </a:rPr>
              <a:t>o</a:t>
            </a:r>
            <a:r>
              <a:rPr lang="en-US" sz="3000" dirty="0" smtClean="0">
                <a:solidFill>
                  <a:schemeClr val="accent3">
                    <a:lumMod val="75000"/>
                  </a:schemeClr>
                </a:solidFill>
              </a:rPr>
              <a:t>utput </a:t>
            </a:r>
            <a:r>
              <a:rPr lang="en-US" sz="3000" dirty="0" smtClean="0"/>
              <a:t>placeholders</a:t>
            </a:r>
            <a:endParaRPr lang="en-US" sz="3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21" name="Straight Connector 20"/>
            <p:cNvCxnSpPr>
              <a:stCxn id="22" idx="6"/>
              <a:endCxn id="31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EEB5B6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637070" y="4877118"/>
            <a:ext cx="14621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R-Studio tutorial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72555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2886" y="1313627"/>
            <a:ext cx="3812027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mr-IN" sz="1400" dirty="0" smtClean="0">
                <a:latin typeface="Lucida Console"/>
                <a:cs typeface="Lucida Console"/>
              </a:rPr>
              <a:t>main</a:t>
            </a:r>
            <a:r>
              <a:rPr lang="mr-IN" sz="1400" dirty="0" smtClean="0">
                <a:latin typeface="Lucida Console"/>
                <a:cs typeface="Lucida Console"/>
              </a:rPr>
              <a:t>Panel(</a:t>
            </a:r>
          </a:p>
          <a:p>
            <a:endParaRPr lang="mr-IN" sz="1400" dirty="0" smtClean="0">
              <a:latin typeface="Lucida Console"/>
              <a:cs typeface="Lucida Console"/>
            </a:endParaRPr>
          </a:p>
          <a:p>
            <a:r>
              <a:rPr lang="mr-IN" sz="1400" dirty="0">
                <a:latin typeface="Lucida Console"/>
                <a:cs typeface="Lucida Console"/>
              </a:rPr>
              <a:t>tabsetPanel</a:t>
            </a:r>
            <a:r>
              <a:rPr lang="mr-IN" sz="1400" dirty="0" smtClean="0">
                <a:latin typeface="Lucida Console"/>
                <a:cs typeface="Lucida Console"/>
              </a:rPr>
              <a:t>(</a:t>
            </a:r>
          </a:p>
          <a:p>
            <a:endParaRPr lang="mr-IN" sz="1400" dirty="0" smtClean="0">
              <a:latin typeface="Lucida Console"/>
              <a:cs typeface="Lucida Console"/>
            </a:endParaRPr>
          </a:p>
          <a:p>
            <a:r>
              <a:rPr lang="mr-IN" sz="1400" dirty="0" smtClean="0">
                <a:latin typeface="Lucida Console"/>
                <a:cs typeface="Lucida Console"/>
              </a:rPr>
              <a:t>tabPanel</a:t>
            </a:r>
            <a:r>
              <a:rPr lang="mr-IN" sz="1400" dirty="0">
                <a:latin typeface="Lucida Console"/>
                <a:cs typeface="Lucida Console"/>
              </a:rPr>
              <a:t>("Plot", </a:t>
            </a:r>
            <a:r>
              <a:rPr lang="mr-IN" sz="1400" dirty="0">
                <a:solidFill>
                  <a:srgbClr val="4F81BD"/>
                </a:solidFill>
                <a:latin typeface="Lucida Console"/>
                <a:cs typeface="Lucida Console"/>
              </a:rPr>
              <a:t>plotOutput</a:t>
            </a:r>
            <a:r>
              <a:rPr lang="mr-IN" sz="1400" dirty="0" smtClean="0">
                <a:solidFill>
                  <a:srgbClr val="000000"/>
                </a:solidFill>
                <a:latin typeface="Lucida Console"/>
                <a:cs typeface="Lucida Console"/>
              </a:rPr>
              <a:t>(</a:t>
            </a:r>
            <a:r>
              <a:rPr lang="mr-IN" sz="1400" dirty="0" smtClean="0">
                <a:solidFill>
                  <a:srgbClr val="008000"/>
                </a:solidFill>
                <a:latin typeface="Lucida Console"/>
                <a:cs typeface="Lucida Console"/>
              </a:rPr>
              <a:t>outputId = "</a:t>
            </a:r>
            <a:r>
              <a:rPr lang="mr-IN" sz="1400" dirty="0">
                <a:solidFill>
                  <a:srgbClr val="008000"/>
                </a:solidFill>
                <a:latin typeface="Lucida Console"/>
                <a:cs typeface="Lucida Console"/>
              </a:rPr>
              <a:t>plot"</a:t>
            </a:r>
            <a:r>
              <a:rPr lang="mr-IN" sz="1400" dirty="0">
                <a:solidFill>
                  <a:srgbClr val="4F81BD"/>
                </a:solidFill>
                <a:latin typeface="Lucida Console"/>
                <a:cs typeface="Lucida Console"/>
              </a:rPr>
              <a:t>)</a:t>
            </a:r>
            <a:r>
              <a:rPr lang="mr-IN" sz="1400" dirty="0">
                <a:latin typeface="Lucida Console"/>
                <a:cs typeface="Lucida Console"/>
              </a:rPr>
              <a:t>),</a:t>
            </a:r>
          </a:p>
          <a:p>
            <a:r>
              <a:rPr lang="mr-IN" sz="1400" dirty="0">
                <a:latin typeface="Lucida Console"/>
                <a:cs typeface="Lucida Console"/>
              </a:rPr>
              <a:t>                                    tabPanel("Table"</a:t>
            </a:r>
            <a:r>
              <a:rPr lang="mr-IN" sz="1400" dirty="0" smtClean="0">
                <a:latin typeface="Lucida Console"/>
                <a:cs typeface="Lucida Console"/>
              </a:rPr>
              <a:t>,</a:t>
            </a:r>
          </a:p>
          <a:p>
            <a:r>
              <a:rPr lang="mr-IN" sz="1400" dirty="0" smtClean="0">
                <a:solidFill>
                  <a:schemeClr val="accent1"/>
                </a:solidFill>
                <a:latin typeface="Lucida Console"/>
                <a:cs typeface="Lucida Console"/>
              </a:rPr>
              <a:t>tableOutput</a:t>
            </a:r>
            <a:r>
              <a:rPr lang="mr-IN" sz="1400" dirty="0" smtClean="0">
                <a:latin typeface="Lucida Console"/>
                <a:cs typeface="Lucida Console"/>
              </a:rPr>
              <a:t>(</a:t>
            </a:r>
            <a:r>
              <a:rPr lang="mr-IN" sz="1400" dirty="0">
                <a:solidFill>
                  <a:srgbClr val="008000"/>
                </a:solidFill>
                <a:latin typeface="Lucida Console"/>
                <a:cs typeface="Lucida Console"/>
              </a:rPr>
              <a:t>outputId </a:t>
            </a:r>
            <a:r>
              <a:rPr lang="mr-IN" sz="1400" dirty="0" smtClean="0">
                <a:solidFill>
                  <a:srgbClr val="008000"/>
                </a:solidFill>
                <a:latin typeface="Lucida Console"/>
                <a:cs typeface="Lucida Console"/>
              </a:rPr>
              <a:t>= "</a:t>
            </a:r>
            <a:r>
              <a:rPr lang="mr-IN" sz="1400" dirty="0">
                <a:solidFill>
                  <a:srgbClr val="008000"/>
                </a:solidFill>
                <a:latin typeface="Lucida Console"/>
                <a:cs typeface="Lucida Console"/>
              </a:rPr>
              <a:t>table"</a:t>
            </a:r>
            <a:r>
              <a:rPr lang="mr-IN" sz="1400" dirty="0">
                <a:latin typeface="Lucida Console"/>
                <a:cs typeface="Lucida Console"/>
              </a:rPr>
              <a:t>)))</a:t>
            </a:r>
            <a:endParaRPr 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Lucida Console"/>
              <a:cs typeface="Lucida Console"/>
            </a:endParaRPr>
          </a:p>
          <a:p>
            <a:endParaRPr lang="mr-IN" sz="1400" dirty="0" smtClean="0">
              <a:latin typeface="Lucida Console"/>
              <a:cs typeface="Lucida Console"/>
            </a:endParaRPr>
          </a:p>
          <a:p>
            <a:r>
              <a:rPr lang="mr-IN" sz="1400" dirty="0" smtClean="0">
                <a:latin typeface="Lucida Console"/>
                <a:cs typeface="Lucida Console"/>
              </a:rPr>
              <a:t>)       </a:t>
            </a:r>
            <a:endParaRPr lang="en-US" sz="1400" dirty="0" smtClean="0">
              <a:solidFill>
                <a:schemeClr val="accent2">
                  <a:lumMod val="60000"/>
                  <a:lumOff val="40000"/>
                </a:schemeClr>
              </a:solidFill>
              <a:latin typeface="Lucida Console"/>
              <a:cs typeface="Lucida Console"/>
            </a:endParaRPr>
          </a:p>
          <a:p>
            <a:endParaRPr lang="en-US" sz="1400" dirty="0" smtClean="0">
              <a:solidFill>
                <a:schemeClr val="accent6">
                  <a:lumMod val="60000"/>
                  <a:lumOff val="40000"/>
                </a:schemeClr>
              </a:solidFill>
              <a:latin typeface="Lucida Console"/>
              <a:cs typeface="Lucida Console"/>
            </a:endParaRPr>
          </a:p>
        </p:txBody>
      </p:sp>
      <p:pic>
        <p:nvPicPr>
          <p:cNvPr id="3" name="Picture 2" descr="slid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058" y="1313627"/>
            <a:ext cx="3976885" cy="34745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55911" y="312490"/>
            <a:ext cx="7478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6. Create </a:t>
            </a:r>
            <a:r>
              <a:rPr lang="en-US" sz="3000" dirty="0">
                <a:solidFill>
                  <a:schemeClr val="accent3">
                    <a:lumMod val="75000"/>
                  </a:schemeClr>
                </a:solidFill>
              </a:rPr>
              <a:t>o</a:t>
            </a:r>
            <a:r>
              <a:rPr lang="en-US" sz="3000" dirty="0" smtClean="0">
                <a:solidFill>
                  <a:schemeClr val="accent3">
                    <a:lumMod val="75000"/>
                  </a:schemeClr>
                </a:solidFill>
              </a:rPr>
              <a:t>utput </a:t>
            </a:r>
            <a:r>
              <a:rPr lang="en-US" sz="3000" dirty="0" smtClean="0"/>
              <a:t>placeholders</a:t>
            </a:r>
            <a:endParaRPr lang="en-US" sz="30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21" name="Straight Connector 20"/>
            <p:cNvCxnSpPr>
              <a:stCxn id="22" idx="6"/>
              <a:endCxn id="31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EEB5B6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3321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3862" y="1097320"/>
            <a:ext cx="7830503" cy="2692893"/>
          </a:xfrm>
          <a:prstGeom prst="rect">
            <a:avLst/>
          </a:prstGeom>
          <a:solidFill>
            <a:srgbClr val="FFD4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55911" y="312490"/>
            <a:ext cx="747847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7. Make outputs react </a:t>
            </a:r>
            <a:r>
              <a:rPr lang="en-US" sz="3000" dirty="0" smtClean="0"/>
              <a:t>to the inputs</a:t>
            </a:r>
            <a:endParaRPr lang="en-US" sz="1500" dirty="0" smtClean="0"/>
          </a:p>
          <a:p>
            <a:r>
              <a:rPr lang="en-US" sz="1500" dirty="0" smtClean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2886" y="1313627"/>
            <a:ext cx="7440397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mr-IN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server &lt;- function(input, output){</a:t>
            </a:r>
          </a:p>
          <a:p>
            <a:r>
              <a:rPr lang="mr-IN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        </a:t>
            </a:r>
          </a:p>
          <a:p>
            <a:r>
              <a:rPr lang="mr-IN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        </a:t>
            </a:r>
            <a:r>
              <a:rPr lang="mr-IN" sz="1600" dirty="0" smtClean="0">
                <a:solidFill>
                  <a:srgbClr val="E46C0A"/>
                </a:solidFill>
                <a:latin typeface="Lucida Console"/>
                <a:cs typeface="Lucida Console"/>
              </a:rPr>
              <a:t>output$</a:t>
            </a:r>
            <a:r>
              <a:rPr lang="mr-IN" sz="1600" dirty="0" smtClean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table </a:t>
            </a:r>
            <a:r>
              <a:rPr lang="mr-IN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&lt;- renderTable({</a:t>
            </a:r>
          </a:p>
          <a:p>
            <a:r>
              <a:rPr lang="mr-IN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                </a:t>
            </a:r>
          </a:p>
          <a:p>
            <a:r>
              <a:rPr lang="mr-IN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               </a:t>
            </a:r>
            <a:r>
              <a:rPr lang="mr-IN" sz="1600" dirty="0">
                <a:latin typeface="Lucida Console"/>
                <a:cs typeface="Lucida Console"/>
              </a:rPr>
              <a:t>movies_data %&gt;% </a:t>
            </a:r>
            <a:endParaRPr lang="mr-IN" sz="1600" dirty="0" smtClean="0">
              <a:latin typeface="Lucida Console"/>
              <a:cs typeface="Lucida Console"/>
            </a:endParaRPr>
          </a:p>
          <a:p>
            <a:r>
              <a:rPr lang="mr-IN" sz="1600" dirty="0">
                <a:latin typeface="Lucida Console"/>
                <a:cs typeface="Lucida Console"/>
              </a:rPr>
              <a:t>	</a:t>
            </a:r>
            <a:r>
              <a:rPr lang="mr-IN" sz="1600" dirty="0" smtClean="0">
                <a:latin typeface="Lucida Console"/>
                <a:cs typeface="Lucida Console"/>
              </a:rPr>
              <a:t>			filter</a:t>
            </a:r>
            <a:r>
              <a:rPr lang="mr-IN" sz="1600" dirty="0">
                <a:latin typeface="Lucida Console"/>
                <a:cs typeface="Lucida Console"/>
              </a:rPr>
              <a:t>(runtimeMinutes &lt;= input$length)</a:t>
            </a:r>
          </a:p>
          <a:p>
            <a:r>
              <a:rPr lang="mr-IN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 </a:t>
            </a:r>
            <a:endParaRPr lang="mr-IN" sz="1600" dirty="0" smtClean="0">
              <a:solidFill>
                <a:srgbClr val="000000"/>
              </a:solidFill>
              <a:latin typeface="Lucida Console"/>
              <a:cs typeface="Lucida Console"/>
            </a:endParaRPr>
          </a:p>
          <a:p>
            <a:r>
              <a:rPr lang="mr-IN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                </a:t>
            </a:r>
          </a:p>
          <a:p>
            <a:r>
              <a:rPr lang="mr-IN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        })</a:t>
            </a:r>
            <a:endParaRPr lang="en-US" sz="1600" dirty="0" smtClean="0">
              <a:solidFill>
                <a:srgbClr val="000000"/>
              </a:solidFill>
              <a:latin typeface="Lucida Console"/>
              <a:cs typeface="Lucida Consol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911" y="3880936"/>
            <a:ext cx="348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RULE 1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. Save elements to output$* 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8" name="Straight Connector 7"/>
            <p:cNvCxnSpPr>
              <a:stCxn id="9" idx="6"/>
              <a:endCxn id="18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rgbClr val="FFD4B2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1601292" y="1871303"/>
            <a:ext cx="1663003" cy="227472"/>
          </a:xfrm>
          <a:prstGeom prst="rect">
            <a:avLst/>
          </a:prstGeom>
          <a:solidFill>
            <a:schemeClr val="accent3">
              <a:lumMod val="40000"/>
              <a:lumOff val="60000"/>
              <a:alpha val="49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46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93862" y="1097320"/>
            <a:ext cx="7830503" cy="2692893"/>
          </a:xfrm>
          <a:prstGeom prst="rect">
            <a:avLst/>
          </a:prstGeom>
          <a:solidFill>
            <a:srgbClr val="FFD4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2886" y="1313627"/>
            <a:ext cx="7440397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mr-IN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server &lt;- function(input, output){</a:t>
            </a:r>
          </a:p>
          <a:p>
            <a:r>
              <a:rPr lang="mr-IN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        </a:t>
            </a:r>
          </a:p>
          <a:p>
            <a:r>
              <a:rPr lang="mr-IN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        </a:t>
            </a:r>
            <a:r>
              <a:rPr lang="mr-IN" sz="1600" dirty="0" smtClean="0">
                <a:latin typeface="Lucida Console"/>
                <a:cs typeface="Lucida Console"/>
              </a:rPr>
              <a:t>output$table </a:t>
            </a:r>
            <a:r>
              <a:rPr lang="mr-IN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&lt;- </a:t>
            </a:r>
            <a:r>
              <a:rPr lang="mr-IN" sz="1600" dirty="0" smtClean="0">
                <a:solidFill>
                  <a:srgbClr val="E46C0A"/>
                </a:solidFill>
                <a:latin typeface="Lucida Console"/>
                <a:cs typeface="Lucida Console"/>
              </a:rPr>
              <a:t>renderTable</a:t>
            </a:r>
            <a:r>
              <a:rPr lang="mr-IN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({</a:t>
            </a:r>
          </a:p>
          <a:p>
            <a:r>
              <a:rPr lang="mr-IN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                </a:t>
            </a:r>
          </a:p>
          <a:p>
            <a:r>
              <a:rPr lang="mr-IN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               </a:t>
            </a:r>
            <a:r>
              <a:rPr lang="mr-IN" sz="1600" dirty="0">
                <a:latin typeface="Lucida Console"/>
                <a:cs typeface="Lucida Console"/>
              </a:rPr>
              <a:t>movies_data %&gt;% </a:t>
            </a:r>
          </a:p>
          <a:p>
            <a:r>
              <a:rPr lang="mr-IN" sz="1600" dirty="0">
                <a:latin typeface="Lucida Console"/>
                <a:cs typeface="Lucida Console"/>
              </a:rPr>
              <a:t>				filter(runtimeMinutes &lt;= input$length)</a:t>
            </a:r>
          </a:p>
          <a:p>
            <a:r>
              <a:rPr lang="mr-IN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          </a:t>
            </a:r>
          </a:p>
          <a:p>
            <a:r>
              <a:rPr lang="mr-IN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      </a:t>
            </a:r>
            <a:endParaRPr lang="mr-IN" sz="1600" dirty="0" smtClean="0">
              <a:solidFill>
                <a:srgbClr val="000000"/>
              </a:solidFill>
              <a:latin typeface="Lucida Console"/>
              <a:cs typeface="Lucida Console"/>
            </a:endParaRPr>
          </a:p>
          <a:p>
            <a:r>
              <a:rPr lang="mr-IN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        })</a:t>
            </a:r>
            <a:endParaRPr lang="en-US" sz="1600" dirty="0" smtClean="0">
              <a:solidFill>
                <a:srgbClr val="000000"/>
              </a:solidFill>
              <a:latin typeface="Lucida Console"/>
              <a:cs typeface="Lucida Consol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911" y="3880936"/>
            <a:ext cx="6017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46C0A"/>
                </a:solidFill>
              </a:rPr>
              <a:t>RULE 2</a:t>
            </a:r>
            <a:r>
              <a:rPr lang="en-US" dirty="0" smtClean="0">
                <a:solidFill>
                  <a:srgbClr val="E46C0A"/>
                </a:solidFill>
              </a:rPr>
              <a:t>. </a:t>
            </a:r>
            <a:r>
              <a:rPr lang="en-US" dirty="0">
                <a:solidFill>
                  <a:srgbClr val="E46C0A"/>
                </a:solidFill>
              </a:rPr>
              <a:t>B</a:t>
            </a:r>
            <a:r>
              <a:rPr lang="en-US" dirty="0" smtClean="0">
                <a:solidFill>
                  <a:srgbClr val="E46C0A"/>
                </a:solidFill>
              </a:rPr>
              <a:t>uild </a:t>
            </a:r>
            <a:r>
              <a:rPr lang="en-US" dirty="0" smtClean="0">
                <a:solidFill>
                  <a:srgbClr val="E46C0A"/>
                </a:solidFill>
              </a:rPr>
              <a:t>objects to display with render*(). Render functions </a:t>
            </a:r>
            <a:r>
              <a:rPr lang="en-US" dirty="0" smtClean="0">
                <a:solidFill>
                  <a:srgbClr val="E46C0A"/>
                </a:solidFill>
              </a:rPr>
              <a:t>prepares R </a:t>
            </a:r>
            <a:r>
              <a:rPr lang="en-US" dirty="0" smtClean="0">
                <a:solidFill>
                  <a:srgbClr val="E46C0A"/>
                </a:solidFill>
              </a:rPr>
              <a:t>objects </a:t>
            </a:r>
            <a:r>
              <a:rPr lang="en-US" dirty="0" smtClean="0">
                <a:solidFill>
                  <a:srgbClr val="E46C0A"/>
                </a:solidFill>
              </a:rPr>
              <a:t>for HTML</a:t>
            </a:r>
            <a:endParaRPr lang="en-US" dirty="0">
              <a:solidFill>
                <a:srgbClr val="E46C0A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5911" y="312490"/>
            <a:ext cx="747847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7. Make outputs react </a:t>
            </a:r>
            <a:r>
              <a:rPr lang="en-US" sz="3000" dirty="0" smtClean="0"/>
              <a:t>to the inputs</a:t>
            </a:r>
            <a:endParaRPr lang="en-US" sz="1500" dirty="0" smtClean="0"/>
          </a:p>
          <a:p>
            <a:r>
              <a:rPr lang="en-US" sz="1500" dirty="0" smtClean="0"/>
              <a:t>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22" name="Straight Connector 21"/>
            <p:cNvCxnSpPr>
              <a:stCxn id="23" idx="6"/>
              <a:endCxn id="32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rgbClr val="FFD4B2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589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493862" y="1097320"/>
            <a:ext cx="7830503" cy="2692893"/>
          </a:xfrm>
          <a:prstGeom prst="rect">
            <a:avLst/>
          </a:prstGeom>
          <a:solidFill>
            <a:srgbClr val="FFD4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2886" y="1313627"/>
            <a:ext cx="7440397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mr-IN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server &lt;- function(input, output){</a:t>
            </a:r>
          </a:p>
          <a:p>
            <a:r>
              <a:rPr lang="mr-IN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        </a:t>
            </a:r>
          </a:p>
          <a:p>
            <a:r>
              <a:rPr lang="mr-IN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        </a:t>
            </a:r>
            <a:r>
              <a:rPr lang="mr-IN" sz="1600" dirty="0" smtClean="0">
                <a:latin typeface="Lucida Console"/>
                <a:cs typeface="Lucida Console"/>
              </a:rPr>
              <a:t>output$table </a:t>
            </a:r>
            <a:r>
              <a:rPr lang="mr-IN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&lt;- </a:t>
            </a:r>
            <a:r>
              <a:rPr lang="mr-IN" sz="1600" dirty="0" smtClean="0">
                <a:latin typeface="Lucida Console"/>
                <a:cs typeface="Lucida Console"/>
              </a:rPr>
              <a:t>renderTable</a:t>
            </a:r>
            <a:r>
              <a:rPr lang="mr-IN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({</a:t>
            </a:r>
          </a:p>
          <a:p>
            <a:r>
              <a:rPr lang="mr-IN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                </a:t>
            </a:r>
          </a:p>
          <a:p>
            <a:r>
              <a:rPr lang="mr-IN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               </a:t>
            </a:r>
            <a:r>
              <a:rPr lang="mr-IN" sz="1600" dirty="0">
                <a:latin typeface="Lucida Console"/>
                <a:cs typeface="Lucida Console"/>
              </a:rPr>
              <a:t>movies_data %&gt;% </a:t>
            </a:r>
          </a:p>
          <a:p>
            <a:r>
              <a:rPr lang="mr-IN" sz="1600" dirty="0">
                <a:latin typeface="Lucida Console"/>
                <a:cs typeface="Lucida Console"/>
              </a:rPr>
              <a:t>				filter(runtimeMinutes &lt;= </a:t>
            </a:r>
            <a:r>
              <a:rPr lang="mr-IN" sz="1600" dirty="0">
                <a:solidFill>
                  <a:schemeClr val="accent6">
                    <a:lumMod val="75000"/>
                  </a:schemeClr>
                </a:solidFill>
                <a:latin typeface="Lucida Console"/>
                <a:cs typeface="Lucida Console"/>
              </a:rPr>
              <a:t>input$length</a:t>
            </a:r>
            <a:r>
              <a:rPr lang="mr-IN" sz="1600" dirty="0">
                <a:latin typeface="Lucida Console"/>
                <a:cs typeface="Lucida Console"/>
              </a:rPr>
              <a:t>)</a:t>
            </a:r>
          </a:p>
          <a:p>
            <a:r>
              <a:rPr lang="mr-IN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          </a:t>
            </a:r>
          </a:p>
          <a:p>
            <a:r>
              <a:rPr lang="mr-IN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      </a:t>
            </a:r>
            <a:endParaRPr lang="mr-IN" sz="1600" dirty="0" smtClean="0">
              <a:solidFill>
                <a:srgbClr val="000000"/>
              </a:solidFill>
              <a:latin typeface="Lucida Console"/>
              <a:cs typeface="Lucida Console"/>
            </a:endParaRPr>
          </a:p>
          <a:p>
            <a:r>
              <a:rPr lang="mr-IN" sz="1600" dirty="0" smtClean="0">
                <a:solidFill>
                  <a:srgbClr val="000000"/>
                </a:solidFill>
                <a:latin typeface="Lucida Console"/>
                <a:cs typeface="Lucida Console"/>
              </a:rPr>
              <a:t>        })</a:t>
            </a:r>
            <a:endParaRPr lang="en-US" sz="1600" dirty="0" smtClean="0">
              <a:solidFill>
                <a:srgbClr val="000000"/>
              </a:solidFill>
              <a:latin typeface="Lucida Console"/>
              <a:cs typeface="Lucida Consol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911" y="3880936"/>
            <a:ext cx="6017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RULE 3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.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se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input values with input$</a:t>
            </a:r>
          </a:p>
          <a:p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5911" y="312490"/>
            <a:ext cx="747847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7. Make outputs react </a:t>
            </a:r>
            <a:r>
              <a:rPr lang="en-US" sz="3000" dirty="0" smtClean="0"/>
              <a:t>to the inputs</a:t>
            </a:r>
            <a:endParaRPr lang="en-US" sz="1500" dirty="0" smtClean="0"/>
          </a:p>
          <a:p>
            <a:r>
              <a:rPr lang="en-US" sz="1500" dirty="0" smtClean="0"/>
              <a:t>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21" name="Straight Connector 20"/>
            <p:cNvCxnSpPr>
              <a:stCxn id="22" idx="6"/>
              <a:endCxn id="31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rgbClr val="FFD4B2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>
            <a:off x="5541180" y="2587009"/>
            <a:ext cx="1663003" cy="247634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59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493863" y="1097320"/>
            <a:ext cx="4112154" cy="2692893"/>
          </a:xfrm>
          <a:prstGeom prst="rect">
            <a:avLst/>
          </a:prstGeom>
          <a:solidFill>
            <a:srgbClr val="FFD4B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2886" y="1313627"/>
            <a:ext cx="3781790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mr-IN" sz="1200" dirty="0">
                <a:latin typeface="Lucida Console"/>
                <a:cs typeface="Lucida Console"/>
              </a:rPr>
              <a:t>server &lt;- function(input, output){</a:t>
            </a:r>
          </a:p>
          <a:p>
            <a:r>
              <a:rPr lang="mr-IN" sz="1200" dirty="0">
                <a:latin typeface="Lucida Console"/>
                <a:cs typeface="Lucida Console"/>
              </a:rPr>
              <a:t>                </a:t>
            </a:r>
          </a:p>
          <a:p>
            <a:r>
              <a:rPr lang="mr-IN" sz="1200" dirty="0" smtClean="0">
                <a:solidFill>
                  <a:srgbClr val="E46C0A"/>
                </a:solidFill>
                <a:latin typeface="Lucida Console"/>
                <a:cs typeface="Lucida Console"/>
              </a:rPr>
              <a:t>output</a:t>
            </a:r>
            <a:r>
              <a:rPr lang="mr-IN" sz="1200" dirty="0">
                <a:solidFill>
                  <a:srgbClr val="E46C0A"/>
                </a:solidFill>
                <a:latin typeface="Lucida Console"/>
                <a:cs typeface="Lucida Console"/>
              </a:rPr>
              <a:t>$table</a:t>
            </a:r>
            <a:r>
              <a:rPr lang="mr-IN" sz="1200" dirty="0">
                <a:latin typeface="Lucida Console"/>
                <a:cs typeface="Lucida Console"/>
              </a:rPr>
              <a:t> &lt;- </a:t>
            </a:r>
            <a:r>
              <a:rPr lang="mr-IN" sz="1200" dirty="0">
                <a:solidFill>
                  <a:srgbClr val="E46C0A"/>
                </a:solidFill>
                <a:latin typeface="Lucida Console"/>
                <a:cs typeface="Lucida Console"/>
              </a:rPr>
              <a:t>renderTable</a:t>
            </a:r>
            <a:r>
              <a:rPr lang="mr-IN" sz="1200" dirty="0">
                <a:latin typeface="Lucida Console"/>
                <a:cs typeface="Lucida Console"/>
              </a:rPr>
              <a:t>(</a:t>
            </a:r>
            <a:r>
              <a:rPr lang="mr-IN" sz="1200" dirty="0" smtClean="0">
                <a:latin typeface="Lucida Console"/>
                <a:cs typeface="Lucida Console"/>
              </a:rPr>
              <a:t>{</a:t>
            </a:r>
          </a:p>
          <a:p>
            <a:endParaRPr lang="mr-IN" sz="1200" dirty="0">
              <a:latin typeface="Lucida Console"/>
              <a:cs typeface="Lucida Console"/>
            </a:endParaRPr>
          </a:p>
          <a:p>
            <a:r>
              <a:rPr lang="en-US" sz="1200" dirty="0">
                <a:latin typeface="Lucida Console"/>
                <a:cs typeface="Lucida Console"/>
              </a:rPr>
              <a:t>movies &lt;</a:t>
            </a:r>
            <a:r>
              <a:rPr lang="en-US" sz="1200" dirty="0" smtClean="0">
                <a:latin typeface="Lucida Console"/>
                <a:cs typeface="Lucida Console"/>
              </a:rPr>
              <a:t>- </a:t>
            </a:r>
            <a:r>
              <a:rPr lang="mr-IN" sz="1200" dirty="0" smtClean="0">
                <a:latin typeface="Lucida Console"/>
                <a:cs typeface="Lucida Console"/>
              </a:rPr>
              <a:t>movies_data </a:t>
            </a:r>
            <a:r>
              <a:rPr lang="mr-IN" sz="1200" dirty="0">
                <a:latin typeface="Lucida Console"/>
                <a:cs typeface="Lucida Console"/>
              </a:rPr>
              <a:t>%&gt;% </a:t>
            </a:r>
          </a:p>
          <a:p>
            <a:r>
              <a:rPr lang="en-US" sz="1200" dirty="0">
                <a:latin typeface="Lucida Console"/>
                <a:cs typeface="Lucida Console"/>
              </a:rPr>
              <a:t>f</a:t>
            </a:r>
            <a:r>
              <a:rPr lang="mr-IN" sz="1200" dirty="0" smtClean="0">
                <a:latin typeface="Lucida Console"/>
                <a:cs typeface="Lucida Console"/>
              </a:rPr>
              <a:t>ilter(runtimeMinutes </a:t>
            </a:r>
            <a:r>
              <a:rPr lang="mr-IN" sz="1200" dirty="0">
                <a:latin typeface="Lucida Console"/>
                <a:cs typeface="Lucida Console"/>
              </a:rPr>
              <a:t>&lt;= </a:t>
            </a:r>
            <a:r>
              <a:rPr lang="mr-IN" sz="1200" dirty="0">
                <a:solidFill>
                  <a:srgbClr val="E46C0A"/>
                </a:solidFill>
                <a:latin typeface="Lucida Console"/>
                <a:cs typeface="Lucida Console"/>
              </a:rPr>
              <a:t>input$</a:t>
            </a:r>
            <a:r>
              <a:rPr lang="mr-IN" sz="1200" dirty="0" smtClean="0">
                <a:solidFill>
                  <a:srgbClr val="E46C0A"/>
                </a:solidFill>
                <a:latin typeface="Lucida Console"/>
                <a:cs typeface="Lucida Console"/>
              </a:rPr>
              <a:t>length</a:t>
            </a:r>
            <a:r>
              <a:rPr lang="mr-IN" sz="1200" dirty="0" smtClean="0">
                <a:latin typeface="Lucida Console"/>
                <a:cs typeface="Lucida Console"/>
              </a:rPr>
              <a:t>)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 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if</a:t>
            </a:r>
            <a:r>
              <a:rPr lang="mr-IN" sz="1200" dirty="0">
                <a:latin typeface="Lucida Console"/>
                <a:cs typeface="Lucida Console"/>
              </a:rPr>
              <a:t>(</a:t>
            </a:r>
            <a:r>
              <a:rPr lang="mr-IN" sz="1200" dirty="0">
                <a:solidFill>
                  <a:srgbClr val="E46C0A"/>
                </a:solidFill>
                <a:latin typeface="Lucida Console"/>
                <a:cs typeface="Lucida Console"/>
              </a:rPr>
              <a:t>input$actor </a:t>
            </a:r>
            <a:r>
              <a:rPr lang="mr-IN" sz="1200" dirty="0">
                <a:latin typeface="Lucida Console"/>
                <a:cs typeface="Lucida Console"/>
              </a:rPr>
              <a:t>!= "Any") </a:t>
            </a:r>
            <a:r>
              <a:rPr lang="mr-IN" sz="1200" dirty="0" smtClean="0">
                <a:latin typeface="Lucida Console"/>
                <a:cs typeface="Lucida Console"/>
              </a:rPr>
              <a:t>{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movies_data </a:t>
            </a:r>
            <a:r>
              <a:rPr lang="mr-IN" sz="1200" dirty="0">
                <a:latin typeface="Lucida Console"/>
                <a:cs typeface="Lucida Console"/>
              </a:rPr>
              <a:t>&lt;- movies_data %&gt;% </a:t>
            </a:r>
            <a:r>
              <a:rPr lang="mr-IN" sz="1200" dirty="0" smtClean="0">
                <a:latin typeface="Lucida Console"/>
                <a:cs typeface="Lucida Console"/>
              </a:rPr>
              <a:t>filter</a:t>
            </a:r>
            <a:r>
              <a:rPr lang="mr-IN" sz="1200" dirty="0">
                <a:latin typeface="Lucida Console"/>
                <a:cs typeface="Lucida Console"/>
              </a:rPr>
              <a:t>(actors == </a:t>
            </a:r>
            <a:r>
              <a:rPr lang="mr-IN" sz="1200" dirty="0">
                <a:solidFill>
                  <a:srgbClr val="E46C0A"/>
                </a:solidFill>
                <a:latin typeface="Lucida Console"/>
                <a:cs typeface="Lucida Console"/>
              </a:rPr>
              <a:t>input$actor</a:t>
            </a:r>
            <a:r>
              <a:rPr lang="mr-IN" sz="1200" dirty="0">
                <a:latin typeface="Lucida Console"/>
                <a:cs typeface="Lucida Console"/>
              </a:rPr>
              <a:t>)</a:t>
            </a:r>
            <a:r>
              <a:rPr lang="mr-IN" sz="1200" dirty="0" smtClean="0">
                <a:latin typeface="Lucida Console"/>
                <a:cs typeface="Lucida Console"/>
              </a:rPr>
              <a:t>}</a:t>
            </a:r>
          </a:p>
          <a:p>
            <a:endParaRPr lang="mr-IN" sz="1200" dirty="0">
              <a:latin typeface="Lucida Console"/>
              <a:cs typeface="Lucida Console"/>
            </a:endParaRPr>
          </a:p>
          <a:p>
            <a:r>
              <a:rPr lang="mr-IN" sz="1200" dirty="0" smtClean="0">
                <a:latin typeface="Lucida Console"/>
                <a:cs typeface="Lucida Console"/>
              </a:rPr>
              <a:t>}</a:t>
            </a:r>
            <a:r>
              <a:rPr lang="mr-IN" sz="1200" dirty="0">
                <a:latin typeface="Lucida Console"/>
                <a:cs typeface="Lucida Console"/>
              </a:rPr>
              <a:t>)</a:t>
            </a:r>
            <a:endParaRPr lang="en-US" sz="1200" dirty="0" smtClean="0">
              <a:latin typeface="Lucida Console"/>
              <a:cs typeface="Lucida Console"/>
            </a:endParaRPr>
          </a:p>
        </p:txBody>
      </p:sp>
      <p:pic>
        <p:nvPicPr>
          <p:cNvPr id="2" name="Picture 1" descr="tabl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544" y="1300365"/>
            <a:ext cx="3638915" cy="312180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55911" y="312490"/>
            <a:ext cx="7478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7. Make outputs react </a:t>
            </a:r>
            <a:r>
              <a:rPr lang="en-US" sz="3000" dirty="0" smtClean="0"/>
              <a:t>to the inputs: Table</a:t>
            </a:r>
            <a:endParaRPr lang="en-US" sz="1500" dirty="0" smtClean="0"/>
          </a:p>
        </p:txBody>
      </p:sp>
      <p:grpSp>
        <p:nvGrpSpPr>
          <p:cNvPr id="21" name="Group 20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22" name="Straight Connector 21"/>
            <p:cNvCxnSpPr>
              <a:stCxn id="23" idx="6"/>
              <a:endCxn id="32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rgbClr val="FFD4B2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0882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2886" y="1313627"/>
            <a:ext cx="3781790" cy="3046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mr-IN" sz="1200" dirty="0">
                <a:latin typeface="Lucida Console"/>
                <a:cs typeface="Lucida Console"/>
              </a:rPr>
              <a:t>server &lt;- function(input, output){</a:t>
            </a:r>
          </a:p>
          <a:p>
            <a:r>
              <a:rPr lang="mr-IN" sz="1200" dirty="0">
                <a:latin typeface="Lucida Console"/>
                <a:cs typeface="Lucida Console"/>
              </a:rPr>
              <a:t>                </a:t>
            </a:r>
          </a:p>
          <a:p>
            <a:r>
              <a:rPr lang="mr-IN" sz="1200" dirty="0" smtClean="0">
                <a:solidFill>
                  <a:srgbClr val="E46C0A"/>
                </a:solidFill>
                <a:latin typeface="Lucida Console"/>
                <a:cs typeface="Lucida Console"/>
              </a:rPr>
              <a:t>output$plot </a:t>
            </a:r>
            <a:r>
              <a:rPr lang="mr-IN" sz="1200" dirty="0" smtClean="0">
                <a:latin typeface="Lucida Console"/>
                <a:cs typeface="Lucida Console"/>
              </a:rPr>
              <a:t>&lt;- </a:t>
            </a:r>
            <a:r>
              <a:rPr lang="mr-IN" sz="1200" dirty="0" smtClean="0">
                <a:solidFill>
                  <a:srgbClr val="E46C0A"/>
                </a:solidFill>
                <a:latin typeface="Lucida Console"/>
                <a:cs typeface="Lucida Console"/>
              </a:rPr>
              <a:t>renderPlot</a:t>
            </a:r>
            <a:r>
              <a:rPr lang="mr-IN" sz="1200" dirty="0" smtClean="0">
                <a:latin typeface="Lucida Console"/>
                <a:cs typeface="Lucida Console"/>
              </a:rPr>
              <a:t>({</a:t>
            </a:r>
          </a:p>
          <a:p>
            <a:endParaRPr lang="mr-IN" sz="1200" dirty="0" smtClean="0">
              <a:latin typeface="Lucida Console"/>
              <a:cs typeface="Lucida Console"/>
            </a:endParaRPr>
          </a:p>
          <a:p>
            <a:r>
              <a:rPr lang="en-US" sz="1200" dirty="0" smtClean="0">
                <a:latin typeface="Lucida Console"/>
                <a:cs typeface="Lucida Console"/>
              </a:rPr>
              <a:t>movies &lt;- </a:t>
            </a:r>
            <a:r>
              <a:rPr lang="mr-IN" sz="1200" dirty="0" smtClean="0">
                <a:latin typeface="Lucida Console"/>
                <a:cs typeface="Lucida Console"/>
              </a:rPr>
              <a:t>movies_data %&gt;% </a:t>
            </a:r>
          </a:p>
          <a:p>
            <a:r>
              <a:rPr lang="en-US" sz="1200" dirty="0" smtClean="0">
                <a:latin typeface="Lucida Console"/>
                <a:cs typeface="Lucida Console"/>
              </a:rPr>
              <a:t>f</a:t>
            </a:r>
            <a:r>
              <a:rPr lang="mr-IN" sz="1200" dirty="0" smtClean="0">
                <a:latin typeface="Lucida Console"/>
                <a:cs typeface="Lucida Console"/>
              </a:rPr>
              <a:t>ilter(runtimeMinutes &lt;= </a:t>
            </a:r>
            <a:r>
              <a:rPr lang="mr-IN" sz="1200" dirty="0" smtClean="0">
                <a:solidFill>
                  <a:srgbClr val="E46C0A"/>
                </a:solidFill>
                <a:latin typeface="Lucida Console"/>
                <a:cs typeface="Lucida Console"/>
              </a:rPr>
              <a:t>input$length</a:t>
            </a:r>
            <a:r>
              <a:rPr lang="mr-IN" sz="1200" dirty="0" smtClean="0">
                <a:latin typeface="Lucida Console"/>
                <a:cs typeface="Lucida Console"/>
              </a:rPr>
              <a:t>)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 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if(</a:t>
            </a:r>
            <a:r>
              <a:rPr lang="mr-IN" sz="1200" dirty="0" smtClean="0">
                <a:solidFill>
                  <a:srgbClr val="E46C0A"/>
                </a:solidFill>
                <a:latin typeface="Lucida Console"/>
                <a:cs typeface="Lucida Console"/>
              </a:rPr>
              <a:t>input$actor </a:t>
            </a:r>
            <a:r>
              <a:rPr lang="mr-IN" sz="1200" dirty="0" smtClean="0">
                <a:latin typeface="Lucida Console"/>
                <a:cs typeface="Lucida Console"/>
              </a:rPr>
              <a:t>!= "Any") {</a:t>
            </a:r>
          </a:p>
          <a:p>
            <a:r>
              <a:rPr lang="en-US" sz="1200" dirty="0" smtClean="0">
                <a:latin typeface="Lucida Console"/>
                <a:cs typeface="Lucida Console"/>
              </a:rPr>
              <a:t>Movies </a:t>
            </a:r>
            <a:r>
              <a:rPr lang="mr-IN" sz="1200" dirty="0" smtClean="0">
                <a:latin typeface="Lucida Console"/>
                <a:cs typeface="Lucida Console"/>
              </a:rPr>
              <a:t>&lt;- </a:t>
            </a:r>
            <a:r>
              <a:rPr lang="en-US" sz="1200" dirty="0" smtClean="0">
                <a:latin typeface="Lucida Console"/>
                <a:cs typeface="Lucida Console"/>
              </a:rPr>
              <a:t>movies </a:t>
            </a:r>
            <a:r>
              <a:rPr lang="mr-IN" sz="1200" dirty="0" smtClean="0">
                <a:latin typeface="Lucida Console"/>
                <a:cs typeface="Lucida Console"/>
              </a:rPr>
              <a:t>%&gt;% filter(actors == </a:t>
            </a:r>
            <a:r>
              <a:rPr lang="mr-IN" sz="1200" dirty="0" smtClean="0">
                <a:solidFill>
                  <a:srgbClr val="E46C0A"/>
                </a:solidFill>
                <a:latin typeface="Lucida Console"/>
                <a:cs typeface="Lucida Console"/>
              </a:rPr>
              <a:t>input$actor</a:t>
            </a:r>
            <a:r>
              <a:rPr lang="mr-IN" sz="1200" dirty="0" smtClean="0">
                <a:latin typeface="Lucida Console"/>
                <a:cs typeface="Lucida Console"/>
              </a:rPr>
              <a:t>)}</a:t>
            </a:r>
          </a:p>
          <a:p>
            <a:endParaRPr lang="mr-IN" sz="1200" dirty="0">
              <a:latin typeface="Lucida Console"/>
              <a:cs typeface="Lucida Console"/>
            </a:endParaRPr>
          </a:p>
          <a:p>
            <a:r>
              <a:rPr lang="en-US" sz="1200" dirty="0">
                <a:latin typeface="Lucida Console"/>
                <a:cs typeface="Lucida Console"/>
              </a:rPr>
              <a:t>plot</a:t>
            </a:r>
            <a:r>
              <a:rPr lang="en-US" sz="1200" dirty="0" smtClean="0">
                <a:latin typeface="Lucida Console"/>
                <a:cs typeface="Lucida Console"/>
              </a:rPr>
              <a:t>(</a:t>
            </a:r>
            <a:r>
              <a:rPr lang="en-US" sz="1200" dirty="0" err="1" smtClean="0">
                <a:latin typeface="Lucida Console"/>
                <a:cs typeface="Lucida Console"/>
              </a:rPr>
              <a:t>movies</a:t>
            </a:r>
            <a:r>
              <a:rPr lang="en-US" sz="1200" dirty="0" err="1">
                <a:latin typeface="Lucida Console"/>
                <a:cs typeface="Lucida Console"/>
              </a:rPr>
              <a:t>$averageRating</a:t>
            </a:r>
            <a:r>
              <a:rPr lang="en-US" sz="1200" dirty="0">
                <a:latin typeface="Lucida Console"/>
                <a:cs typeface="Lucida Console"/>
              </a:rPr>
              <a:t>, </a:t>
            </a:r>
            <a:r>
              <a:rPr lang="en-US" sz="1200" dirty="0" err="1">
                <a:latin typeface="Lucida Console"/>
                <a:cs typeface="Lucida Console"/>
              </a:rPr>
              <a:t>movies$numVotes</a:t>
            </a:r>
            <a:r>
              <a:rPr lang="en-US" sz="1200" dirty="0">
                <a:latin typeface="Lucida Console"/>
                <a:cs typeface="Lucida Console"/>
              </a:rPr>
              <a:t>/1000)</a:t>
            </a:r>
            <a:endParaRPr lang="mr-IN" sz="1200" dirty="0" smtClean="0">
              <a:latin typeface="Lucida Console"/>
              <a:cs typeface="Lucida Console"/>
            </a:endParaRPr>
          </a:p>
          <a:p>
            <a:endParaRPr lang="mr-IN" sz="1200" dirty="0" smtClean="0">
              <a:latin typeface="Lucida Console"/>
              <a:cs typeface="Lucida Console"/>
            </a:endParaRPr>
          </a:p>
          <a:p>
            <a:r>
              <a:rPr lang="mr-IN" sz="1200" dirty="0" smtClean="0">
                <a:latin typeface="Lucida Console"/>
                <a:cs typeface="Lucida Console"/>
              </a:rPr>
              <a:t>}) 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}</a:t>
            </a:r>
            <a:endParaRPr lang="en-US" sz="1200" dirty="0" smtClean="0">
              <a:latin typeface="Lucida Console"/>
              <a:cs typeface="Lucida Console"/>
            </a:endParaRPr>
          </a:p>
        </p:txBody>
      </p:sp>
      <p:pic>
        <p:nvPicPr>
          <p:cNvPr id="3" name="Picture 2" descr="plot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411" y="1313627"/>
            <a:ext cx="4051681" cy="28474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5911" y="3314048"/>
            <a:ext cx="2804718" cy="506406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55911" y="312490"/>
            <a:ext cx="747847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7a. Make outputs react </a:t>
            </a:r>
            <a:r>
              <a:rPr lang="en-US" sz="3000" dirty="0" smtClean="0"/>
              <a:t>to the inputs: Plot</a:t>
            </a:r>
            <a:endParaRPr lang="en-US" sz="1500" dirty="0" smtClean="0"/>
          </a:p>
          <a:p>
            <a:r>
              <a:rPr lang="en-US" sz="1500" dirty="0" smtClean="0"/>
              <a:t>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10" name="Straight Connector 9"/>
            <p:cNvCxnSpPr>
              <a:stCxn id="11" idx="6"/>
              <a:endCxn id="20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rgbClr val="FFD4B2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015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911" y="312490"/>
            <a:ext cx="7478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8</a:t>
            </a:r>
            <a:r>
              <a:rPr lang="en-US" sz="3000" dirty="0" smtClean="0"/>
              <a:t>. Reuse data for multiple outputs</a:t>
            </a:r>
            <a:endParaRPr lang="en-US" sz="3000" dirty="0"/>
          </a:p>
        </p:txBody>
      </p:sp>
      <p:sp>
        <p:nvSpPr>
          <p:cNvPr id="5" name="TextBox 4"/>
          <p:cNvSpPr txBox="1"/>
          <p:nvPr/>
        </p:nvSpPr>
        <p:spPr>
          <a:xfrm>
            <a:off x="4654174" y="1313627"/>
            <a:ext cx="3781790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mr-IN" sz="1200" dirty="0">
                <a:latin typeface="Lucida Console"/>
                <a:cs typeface="Lucida Console"/>
              </a:rPr>
              <a:t>server &lt;- function(input, output){</a:t>
            </a:r>
          </a:p>
          <a:p>
            <a:r>
              <a:rPr lang="mr-IN" sz="1200" dirty="0">
                <a:latin typeface="Lucida Console"/>
                <a:cs typeface="Lucida Console"/>
              </a:rPr>
              <a:t>                </a:t>
            </a:r>
          </a:p>
          <a:p>
            <a:r>
              <a:rPr lang="mr-IN" sz="1200" dirty="0" smtClean="0">
                <a:solidFill>
                  <a:srgbClr val="E46C0A"/>
                </a:solidFill>
                <a:latin typeface="Lucida Console"/>
                <a:cs typeface="Lucida Console"/>
              </a:rPr>
              <a:t>output$plot </a:t>
            </a:r>
            <a:r>
              <a:rPr lang="mr-IN" sz="1200" dirty="0" smtClean="0">
                <a:latin typeface="Lucida Console"/>
                <a:cs typeface="Lucida Console"/>
              </a:rPr>
              <a:t>&lt;- </a:t>
            </a:r>
            <a:r>
              <a:rPr lang="mr-IN" sz="1200" dirty="0" smtClean="0">
                <a:solidFill>
                  <a:srgbClr val="E46C0A"/>
                </a:solidFill>
                <a:latin typeface="Lucida Console"/>
                <a:cs typeface="Lucida Console"/>
              </a:rPr>
              <a:t>renderPlot</a:t>
            </a:r>
            <a:r>
              <a:rPr lang="mr-IN" sz="1200" dirty="0" smtClean="0">
                <a:latin typeface="Lucida Console"/>
                <a:cs typeface="Lucida Console"/>
              </a:rPr>
              <a:t>({</a:t>
            </a:r>
          </a:p>
          <a:p>
            <a:endParaRPr lang="mr-IN" sz="1200" dirty="0" smtClean="0">
              <a:latin typeface="Lucida Console"/>
              <a:cs typeface="Lucida Console"/>
            </a:endParaRPr>
          </a:p>
          <a:p>
            <a:r>
              <a:rPr lang="en-US" sz="1200" dirty="0" smtClean="0">
                <a:latin typeface="Lucida Console"/>
                <a:cs typeface="Lucida Console"/>
              </a:rPr>
              <a:t>movies &lt;- </a:t>
            </a:r>
            <a:r>
              <a:rPr lang="mr-IN" sz="1200" dirty="0" smtClean="0">
                <a:latin typeface="Lucida Console"/>
                <a:cs typeface="Lucida Console"/>
              </a:rPr>
              <a:t>movies_data %&gt;% </a:t>
            </a:r>
          </a:p>
          <a:p>
            <a:r>
              <a:rPr lang="en-US" sz="1200" dirty="0" smtClean="0">
                <a:latin typeface="Lucida Console"/>
                <a:cs typeface="Lucida Console"/>
              </a:rPr>
              <a:t>f</a:t>
            </a:r>
            <a:r>
              <a:rPr lang="mr-IN" sz="1200" dirty="0" smtClean="0">
                <a:latin typeface="Lucida Console"/>
                <a:cs typeface="Lucida Console"/>
              </a:rPr>
              <a:t>ilter(runtimeMinutes &lt;= </a:t>
            </a:r>
            <a:r>
              <a:rPr lang="mr-IN" sz="1200" dirty="0" smtClean="0">
                <a:solidFill>
                  <a:srgbClr val="E46C0A"/>
                </a:solidFill>
                <a:latin typeface="Lucida Console"/>
                <a:cs typeface="Lucida Console"/>
              </a:rPr>
              <a:t>input$length</a:t>
            </a:r>
            <a:r>
              <a:rPr lang="mr-IN" sz="1200" dirty="0" smtClean="0">
                <a:latin typeface="Lucida Console"/>
                <a:cs typeface="Lucida Console"/>
              </a:rPr>
              <a:t>)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 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if(</a:t>
            </a:r>
            <a:r>
              <a:rPr lang="mr-IN" sz="1200" dirty="0" smtClean="0">
                <a:solidFill>
                  <a:srgbClr val="E46C0A"/>
                </a:solidFill>
                <a:latin typeface="Lucida Console"/>
                <a:cs typeface="Lucida Console"/>
              </a:rPr>
              <a:t>input$actor </a:t>
            </a:r>
            <a:r>
              <a:rPr lang="mr-IN" sz="1200" dirty="0" smtClean="0">
                <a:latin typeface="Lucida Console"/>
                <a:cs typeface="Lucida Console"/>
              </a:rPr>
              <a:t>!= "Any") {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movies &lt;- movies %&gt;% 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filter(actors == </a:t>
            </a:r>
            <a:r>
              <a:rPr lang="mr-IN" sz="1200" dirty="0" smtClean="0">
                <a:solidFill>
                  <a:srgbClr val="E46C0A"/>
                </a:solidFill>
                <a:latin typeface="Lucida Console"/>
                <a:cs typeface="Lucida Console"/>
              </a:rPr>
              <a:t>input$actor</a:t>
            </a:r>
            <a:r>
              <a:rPr lang="mr-IN" sz="1200" dirty="0" smtClean="0">
                <a:latin typeface="Lucida Console"/>
                <a:cs typeface="Lucida Console"/>
              </a:rPr>
              <a:t>)}</a:t>
            </a:r>
          </a:p>
          <a:p>
            <a:endParaRPr lang="mr-IN" sz="1200" dirty="0">
              <a:latin typeface="Lucida Console"/>
              <a:cs typeface="Lucida Console"/>
            </a:endParaRPr>
          </a:p>
          <a:p>
            <a:r>
              <a:rPr lang="en-US" sz="1200" dirty="0">
                <a:latin typeface="Lucida Console"/>
                <a:cs typeface="Lucida Console"/>
              </a:rPr>
              <a:t>plot</a:t>
            </a:r>
            <a:r>
              <a:rPr lang="en-US" sz="1200" dirty="0" smtClean="0">
                <a:latin typeface="Lucida Console"/>
                <a:cs typeface="Lucida Console"/>
              </a:rPr>
              <a:t>(</a:t>
            </a:r>
            <a:r>
              <a:rPr lang="en-US" sz="1200" dirty="0" err="1" smtClean="0">
                <a:latin typeface="Lucida Console"/>
                <a:cs typeface="Lucida Console"/>
              </a:rPr>
              <a:t>movies</a:t>
            </a:r>
            <a:r>
              <a:rPr lang="en-US" sz="1200" dirty="0" err="1">
                <a:latin typeface="Lucida Console"/>
                <a:cs typeface="Lucida Console"/>
              </a:rPr>
              <a:t>$averageRating</a:t>
            </a:r>
            <a:r>
              <a:rPr lang="en-US" sz="1200" dirty="0">
                <a:latin typeface="Lucida Console"/>
                <a:cs typeface="Lucida Console"/>
              </a:rPr>
              <a:t>, </a:t>
            </a:r>
            <a:r>
              <a:rPr lang="en-US" sz="1200" dirty="0" err="1">
                <a:latin typeface="Lucida Console"/>
                <a:cs typeface="Lucida Console"/>
              </a:rPr>
              <a:t>movies$numVotes</a:t>
            </a:r>
            <a:r>
              <a:rPr lang="en-US" sz="1200" dirty="0">
                <a:latin typeface="Lucida Console"/>
                <a:cs typeface="Lucida Console"/>
              </a:rPr>
              <a:t>/1000)</a:t>
            </a:r>
            <a:endParaRPr lang="mr-IN" sz="1200" dirty="0" smtClean="0">
              <a:latin typeface="Lucida Console"/>
              <a:cs typeface="Lucida Console"/>
            </a:endParaRPr>
          </a:p>
          <a:p>
            <a:endParaRPr lang="mr-IN" sz="1200" dirty="0" smtClean="0">
              <a:latin typeface="Lucida Console"/>
              <a:cs typeface="Lucida Console"/>
            </a:endParaRPr>
          </a:p>
          <a:p>
            <a:r>
              <a:rPr lang="mr-IN" sz="1200" dirty="0" smtClean="0">
                <a:latin typeface="Lucida Console"/>
                <a:cs typeface="Lucida Console"/>
              </a:rPr>
              <a:t>}</a:t>
            </a:r>
            <a:r>
              <a:rPr lang="mr-IN" sz="1200" dirty="0">
                <a:latin typeface="Lucida Console"/>
                <a:cs typeface="Lucida Console"/>
              </a:rPr>
              <a:t>)</a:t>
            </a:r>
            <a:endParaRPr lang="en-US" sz="1200" dirty="0" smtClean="0">
              <a:latin typeface="Lucida Console"/>
              <a:cs typeface="Lucida Conso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4883" y="2023762"/>
            <a:ext cx="3610450" cy="1242272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2886" y="1313627"/>
            <a:ext cx="3781790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mr-IN" sz="1200" dirty="0">
                <a:latin typeface="Lucida Console"/>
                <a:cs typeface="Lucida Console"/>
              </a:rPr>
              <a:t>server &lt;- function(input, output){</a:t>
            </a:r>
          </a:p>
          <a:p>
            <a:r>
              <a:rPr lang="mr-IN" sz="1200" dirty="0">
                <a:latin typeface="Lucida Console"/>
                <a:cs typeface="Lucida Console"/>
              </a:rPr>
              <a:t>                </a:t>
            </a:r>
          </a:p>
          <a:p>
            <a:r>
              <a:rPr lang="mr-IN" sz="1200" dirty="0" smtClean="0">
                <a:solidFill>
                  <a:srgbClr val="E46C0A"/>
                </a:solidFill>
                <a:latin typeface="Lucida Console"/>
                <a:cs typeface="Lucida Console"/>
              </a:rPr>
              <a:t>output</a:t>
            </a:r>
            <a:r>
              <a:rPr lang="mr-IN" sz="1200" dirty="0">
                <a:solidFill>
                  <a:srgbClr val="E46C0A"/>
                </a:solidFill>
                <a:latin typeface="Lucida Console"/>
                <a:cs typeface="Lucida Console"/>
              </a:rPr>
              <a:t>$table</a:t>
            </a:r>
            <a:r>
              <a:rPr lang="mr-IN" sz="1200" dirty="0">
                <a:latin typeface="Lucida Console"/>
                <a:cs typeface="Lucida Console"/>
              </a:rPr>
              <a:t> &lt;- </a:t>
            </a:r>
            <a:r>
              <a:rPr lang="mr-IN" sz="1200" dirty="0">
                <a:solidFill>
                  <a:srgbClr val="E46C0A"/>
                </a:solidFill>
                <a:latin typeface="Lucida Console"/>
                <a:cs typeface="Lucida Console"/>
              </a:rPr>
              <a:t>renderTable</a:t>
            </a:r>
            <a:r>
              <a:rPr lang="mr-IN" sz="1200" dirty="0">
                <a:latin typeface="Lucida Console"/>
                <a:cs typeface="Lucida Console"/>
              </a:rPr>
              <a:t>(</a:t>
            </a:r>
            <a:r>
              <a:rPr lang="mr-IN" sz="1200" dirty="0" smtClean="0">
                <a:latin typeface="Lucida Console"/>
                <a:cs typeface="Lucida Console"/>
              </a:rPr>
              <a:t>{</a:t>
            </a:r>
          </a:p>
          <a:p>
            <a:endParaRPr lang="mr-IN" sz="1200" dirty="0">
              <a:latin typeface="Lucida Console"/>
              <a:cs typeface="Lucida Console"/>
            </a:endParaRPr>
          </a:p>
          <a:p>
            <a:r>
              <a:rPr lang="en-US" sz="1200" dirty="0">
                <a:latin typeface="Lucida Console"/>
                <a:cs typeface="Lucida Console"/>
              </a:rPr>
              <a:t>movies &lt;</a:t>
            </a:r>
            <a:r>
              <a:rPr lang="en-US" sz="1200" dirty="0" smtClean="0">
                <a:latin typeface="Lucida Console"/>
                <a:cs typeface="Lucida Console"/>
              </a:rPr>
              <a:t>- </a:t>
            </a:r>
            <a:r>
              <a:rPr lang="mr-IN" sz="1200" dirty="0" smtClean="0">
                <a:latin typeface="Lucida Console"/>
                <a:cs typeface="Lucida Console"/>
              </a:rPr>
              <a:t>movies_data </a:t>
            </a:r>
            <a:r>
              <a:rPr lang="mr-IN" sz="1200" dirty="0">
                <a:latin typeface="Lucida Console"/>
                <a:cs typeface="Lucida Console"/>
              </a:rPr>
              <a:t>%&gt;% </a:t>
            </a:r>
          </a:p>
          <a:p>
            <a:r>
              <a:rPr lang="en-US" sz="1200" dirty="0">
                <a:latin typeface="Lucida Console"/>
                <a:cs typeface="Lucida Console"/>
              </a:rPr>
              <a:t>f</a:t>
            </a:r>
            <a:r>
              <a:rPr lang="mr-IN" sz="1200" dirty="0" smtClean="0">
                <a:latin typeface="Lucida Console"/>
                <a:cs typeface="Lucida Console"/>
              </a:rPr>
              <a:t>ilter(runtimeMinutes </a:t>
            </a:r>
            <a:r>
              <a:rPr lang="mr-IN" sz="1200" dirty="0">
                <a:latin typeface="Lucida Console"/>
                <a:cs typeface="Lucida Console"/>
              </a:rPr>
              <a:t>&lt;= </a:t>
            </a:r>
            <a:r>
              <a:rPr lang="mr-IN" sz="1200" dirty="0">
                <a:solidFill>
                  <a:srgbClr val="E46C0A"/>
                </a:solidFill>
                <a:latin typeface="Lucida Console"/>
                <a:cs typeface="Lucida Console"/>
              </a:rPr>
              <a:t>input$</a:t>
            </a:r>
            <a:r>
              <a:rPr lang="mr-IN" sz="1200" dirty="0" smtClean="0">
                <a:solidFill>
                  <a:srgbClr val="E46C0A"/>
                </a:solidFill>
                <a:latin typeface="Lucida Console"/>
                <a:cs typeface="Lucida Console"/>
              </a:rPr>
              <a:t>length</a:t>
            </a:r>
            <a:r>
              <a:rPr lang="mr-IN" sz="1200" dirty="0" smtClean="0">
                <a:latin typeface="Lucida Console"/>
                <a:cs typeface="Lucida Console"/>
              </a:rPr>
              <a:t>)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 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if</a:t>
            </a:r>
            <a:r>
              <a:rPr lang="mr-IN" sz="1200" dirty="0">
                <a:latin typeface="Lucida Console"/>
                <a:cs typeface="Lucida Console"/>
              </a:rPr>
              <a:t>(</a:t>
            </a:r>
            <a:r>
              <a:rPr lang="mr-IN" sz="1200" dirty="0">
                <a:solidFill>
                  <a:srgbClr val="E46C0A"/>
                </a:solidFill>
                <a:latin typeface="Lucida Console"/>
                <a:cs typeface="Lucida Console"/>
              </a:rPr>
              <a:t>input$actor </a:t>
            </a:r>
            <a:r>
              <a:rPr lang="mr-IN" sz="1200" dirty="0">
                <a:latin typeface="Lucida Console"/>
                <a:cs typeface="Lucida Console"/>
              </a:rPr>
              <a:t>!= "Any") </a:t>
            </a:r>
            <a:r>
              <a:rPr lang="mr-IN" sz="1200" dirty="0" smtClean="0">
                <a:latin typeface="Lucida Console"/>
                <a:cs typeface="Lucida Console"/>
              </a:rPr>
              <a:t>{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movies </a:t>
            </a:r>
            <a:r>
              <a:rPr lang="mr-IN" sz="1200" dirty="0">
                <a:latin typeface="Lucida Console"/>
                <a:cs typeface="Lucida Console"/>
              </a:rPr>
              <a:t>&lt;- </a:t>
            </a:r>
            <a:r>
              <a:rPr lang="mr-IN" sz="1200" dirty="0" smtClean="0">
                <a:latin typeface="Lucida Console"/>
                <a:cs typeface="Lucida Console"/>
              </a:rPr>
              <a:t>movies </a:t>
            </a:r>
            <a:r>
              <a:rPr lang="mr-IN" sz="1200" dirty="0">
                <a:latin typeface="Lucida Console"/>
                <a:cs typeface="Lucida Console"/>
              </a:rPr>
              <a:t>%&gt;% </a:t>
            </a:r>
            <a:endParaRPr lang="mr-IN" sz="1200" dirty="0" smtClean="0">
              <a:latin typeface="Lucida Console"/>
              <a:cs typeface="Lucida Console"/>
            </a:endParaRPr>
          </a:p>
          <a:p>
            <a:r>
              <a:rPr lang="mr-IN" sz="1200" dirty="0" smtClean="0">
                <a:latin typeface="Lucida Console"/>
                <a:cs typeface="Lucida Console"/>
              </a:rPr>
              <a:t>filter</a:t>
            </a:r>
            <a:r>
              <a:rPr lang="mr-IN" sz="1200" dirty="0">
                <a:latin typeface="Lucida Console"/>
                <a:cs typeface="Lucida Console"/>
              </a:rPr>
              <a:t>(actors == </a:t>
            </a:r>
            <a:r>
              <a:rPr lang="mr-IN" sz="1200" dirty="0">
                <a:solidFill>
                  <a:srgbClr val="E46C0A"/>
                </a:solidFill>
                <a:latin typeface="Lucida Console"/>
                <a:cs typeface="Lucida Console"/>
              </a:rPr>
              <a:t>input$actor</a:t>
            </a:r>
            <a:r>
              <a:rPr lang="mr-IN" sz="1200" dirty="0">
                <a:latin typeface="Lucida Console"/>
                <a:cs typeface="Lucida Console"/>
              </a:rPr>
              <a:t>)</a:t>
            </a:r>
            <a:r>
              <a:rPr lang="mr-IN" sz="1200" dirty="0" smtClean="0">
                <a:latin typeface="Lucida Console"/>
                <a:cs typeface="Lucida Console"/>
              </a:rPr>
              <a:t>}</a:t>
            </a:r>
          </a:p>
          <a:p>
            <a:endParaRPr lang="mr-IN" sz="1200" dirty="0">
              <a:latin typeface="Lucida Console"/>
              <a:cs typeface="Lucida Console"/>
            </a:endParaRPr>
          </a:p>
          <a:p>
            <a:r>
              <a:rPr lang="mr-IN" sz="1200" dirty="0" smtClean="0">
                <a:latin typeface="Lucida Console"/>
                <a:cs typeface="Lucida Console"/>
              </a:rPr>
              <a:t>}</a:t>
            </a:r>
            <a:r>
              <a:rPr lang="mr-IN" sz="1200" dirty="0">
                <a:latin typeface="Lucida Console"/>
                <a:cs typeface="Lucida Console"/>
              </a:rPr>
              <a:t>)</a:t>
            </a:r>
            <a:endParaRPr lang="en-US" sz="1200" dirty="0" smtClean="0">
              <a:latin typeface="Lucida Console"/>
              <a:cs typeface="Lucida Console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2886" y="2023762"/>
            <a:ext cx="3610450" cy="1242272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52886" y="944295"/>
            <a:ext cx="76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54174" y="94867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PLOT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12" name="Straight Connector 11"/>
            <p:cNvCxnSpPr>
              <a:stCxn id="13" idx="6"/>
              <a:endCxn id="22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D4B2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0915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911" y="312490"/>
            <a:ext cx="7478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8</a:t>
            </a:r>
            <a:r>
              <a:rPr lang="en-US" sz="3000" dirty="0" smtClean="0"/>
              <a:t>. Reuse data for multiple outputs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652886" y="1313627"/>
            <a:ext cx="3781790" cy="32316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mr-IN" sz="1200" dirty="0">
                <a:latin typeface="Lucida Console"/>
                <a:cs typeface="Lucida Console"/>
              </a:rPr>
              <a:t>server &lt;- function(input, output){</a:t>
            </a:r>
          </a:p>
          <a:p>
            <a:endParaRPr lang="mr-IN" sz="1200" dirty="0" smtClean="0">
              <a:latin typeface="Lucida Console"/>
              <a:cs typeface="Lucida Console"/>
            </a:endParaRPr>
          </a:p>
          <a:p>
            <a:r>
              <a:rPr lang="mr-IN" sz="1200" dirty="0" smtClean="0">
                <a:latin typeface="Lucida Console"/>
                <a:cs typeface="Lucida Console"/>
              </a:rPr>
              <a:t>movies </a:t>
            </a:r>
            <a:r>
              <a:rPr lang="mr-IN" sz="1200" dirty="0">
                <a:latin typeface="Lucida Console"/>
                <a:cs typeface="Lucida Console"/>
              </a:rPr>
              <a:t>&lt;- movies_data %&gt;% 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filter</a:t>
            </a:r>
            <a:r>
              <a:rPr lang="mr-IN" sz="1200" dirty="0">
                <a:latin typeface="Lucida Console"/>
                <a:cs typeface="Lucida Console"/>
              </a:rPr>
              <a:t>(runtimeMinutes &lt;= input$length) </a:t>
            </a:r>
          </a:p>
          <a:p>
            <a:endParaRPr lang="mr-IN" sz="1200" dirty="0" smtClean="0">
              <a:latin typeface="Lucida Console"/>
              <a:cs typeface="Lucida Console"/>
            </a:endParaRPr>
          </a:p>
          <a:p>
            <a:r>
              <a:rPr lang="mr-IN" sz="1200" dirty="0" smtClean="0">
                <a:latin typeface="Lucida Console"/>
                <a:cs typeface="Lucida Console"/>
              </a:rPr>
              <a:t>if</a:t>
            </a:r>
            <a:r>
              <a:rPr lang="mr-IN" sz="1200" dirty="0">
                <a:latin typeface="Lucida Console"/>
                <a:cs typeface="Lucida Console"/>
              </a:rPr>
              <a:t>(input$actor != "Any") {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movies </a:t>
            </a:r>
            <a:r>
              <a:rPr lang="mr-IN" sz="1200" dirty="0">
                <a:latin typeface="Lucida Console"/>
                <a:cs typeface="Lucida Console"/>
              </a:rPr>
              <a:t>&lt;- movies %&gt;% 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filter</a:t>
            </a:r>
            <a:r>
              <a:rPr lang="mr-IN" sz="1200" dirty="0">
                <a:latin typeface="Lucida Console"/>
                <a:cs typeface="Lucida Console"/>
              </a:rPr>
              <a:t>(actors == input$actor)}</a:t>
            </a:r>
          </a:p>
          <a:p>
            <a:r>
              <a:rPr lang="mr-IN" sz="1200" dirty="0">
                <a:latin typeface="Lucida Console"/>
                <a:cs typeface="Lucida Console"/>
              </a:rPr>
              <a:t>        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output</a:t>
            </a:r>
            <a:r>
              <a:rPr lang="mr-IN" sz="1200" dirty="0">
                <a:latin typeface="Lucida Console"/>
                <a:cs typeface="Lucida Console"/>
              </a:rPr>
              <a:t>$table &lt;- renderTable({</a:t>
            </a:r>
          </a:p>
          <a:p>
            <a:r>
              <a:rPr lang="mr-IN" sz="1200" dirty="0">
                <a:latin typeface="Lucida Console"/>
                <a:cs typeface="Lucida Console"/>
              </a:rPr>
              <a:t>     </a:t>
            </a:r>
            <a:r>
              <a:rPr lang="mr-IN" sz="1200" dirty="0" smtClean="0">
                <a:latin typeface="Lucida Console"/>
                <a:cs typeface="Lucida Console"/>
              </a:rPr>
              <a:t>movies</a:t>
            </a:r>
            <a:r>
              <a:rPr lang="mr-IN" sz="1200" dirty="0">
                <a:latin typeface="Lucida Console"/>
                <a:cs typeface="Lucida Console"/>
              </a:rPr>
              <a:t>})</a:t>
            </a:r>
          </a:p>
          <a:p>
            <a:r>
              <a:rPr lang="mr-IN" sz="1200" dirty="0">
                <a:latin typeface="Lucida Console"/>
                <a:cs typeface="Lucida Console"/>
              </a:rPr>
              <a:t>                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output</a:t>
            </a:r>
            <a:r>
              <a:rPr lang="mr-IN" sz="1200" dirty="0">
                <a:latin typeface="Lucida Console"/>
                <a:cs typeface="Lucida Console"/>
              </a:rPr>
              <a:t>$plot &lt;- renderPlot(</a:t>
            </a:r>
            <a:r>
              <a:rPr lang="mr-IN" sz="1200" dirty="0" smtClean="0">
                <a:latin typeface="Lucida Console"/>
                <a:cs typeface="Lucida Console"/>
              </a:rPr>
              <a:t>{</a:t>
            </a:r>
          </a:p>
          <a:p>
            <a:r>
              <a:rPr lang="mr-IN" sz="1200" dirty="0">
                <a:latin typeface="Lucida Console"/>
                <a:cs typeface="Lucida Console"/>
              </a:rPr>
              <a:t>	</a:t>
            </a:r>
            <a:r>
              <a:rPr lang="mr-IN" sz="1200" dirty="0" smtClean="0">
                <a:latin typeface="Lucida Console"/>
                <a:cs typeface="Lucida Console"/>
              </a:rPr>
              <a:t>plot</a:t>
            </a:r>
            <a:r>
              <a:rPr lang="mr-IN" sz="1200" dirty="0">
                <a:latin typeface="Lucida Console"/>
                <a:cs typeface="Lucida Console"/>
              </a:rPr>
              <a:t>(movies$averageRating, </a:t>
            </a:r>
            <a:r>
              <a:rPr lang="mr-IN" sz="1200" dirty="0" smtClean="0">
                <a:latin typeface="Lucida Console"/>
                <a:cs typeface="Lucida Console"/>
              </a:rPr>
              <a:t>	movies</a:t>
            </a:r>
            <a:r>
              <a:rPr lang="mr-IN" sz="1200" dirty="0">
                <a:latin typeface="Lucida Console"/>
                <a:cs typeface="Lucida Console"/>
              </a:rPr>
              <a:t>$numVotes/1000)}</a:t>
            </a:r>
            <a:r>
              <a:rPr lang="mr-IN" sz="1200" dirty="0" smtClean="0">
                <a:latin typeface="Lucida Console"/>
                <a:cs typeface="Lucida Console"/>
              </a:rPr>
              <a:t>)	</a:t>
            </a:r>
            <a:endParaRPr lang="mr-IN" sz="1200" dirty="0">
              <a:latin typeface="Lucida Console"/>
              <a:cs typeface="Lucida Console"/>
            </a:endParaRPr>
          </a:p>
          <a:p>
            <a:r>
              <a:rPr lang="mr-IN" sz="1200" dirty="0">
                <a:latin typeface="Lucida Console"/>
                <a:cs typeface="Lucida Console"/>
              </a:rPr>
              <a:t>      </a:t>
            </a:r>
          </a:p>
          <a:p>
            <a:r>
              <a:rPr lang="mr-IN" sz="1200" dirty="0">
                <a:latin typeface="Lucida Console"/>
                <a:cs typeface="Lucida Console"/>
              </a:rPr>
              <a:t>}</a:t>
            </a:r>
            <a:endParaRPr lang="en-US" sz="1200" dirty="0" smtClean="0">
              <a:latin typeface="Lucida Console"/>
              <a:cs typeface="Lucida Console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2886" y="1650789"/>
            <a:ext cx="3610450" cy="1242272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13" name="Straight Connector 12"/>
            <p:cNvCxnSpPr>
              <a:stCxn id="14" idx="6"/>
              <a:endCxn id="23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D4B2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156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911" y="312490"/>
            <a:ext cx="7478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8</a:t>
            </a:r>
            <a:r>
              <a:rPr lang="en-US" sz="3000" dirty="0" smtClean="0"/>
              <a:t>. Reuse data for multiple outputs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652886" y="1313627"/>
            <a:ext cx="3781790" cy="32316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mr-IN" sz="1200" dirty="0">
                <a:latin typeface="Lucida Console"/>
                <a:cs typeface="Lucida Console"/>
              </a:rPr>
              <a:t>server &lt;- function(input, output){</a:t>
            </a:r>
          </a:p>
          <a:p>
            <a:endParaRPr lang="mr-IN" sz="1200" dirty="0" smtClean="0">
              <a:latin typeface="Lucida Console"/>
              <a:cs typeface="Lucida Console"/>
            </a:endParaRPr>
          </a:p>
          <a:p>
            <a:r>
              <a:rPr lang="mr-IN" sz="1200" dirty="0" smtClean="0">
                <a:latin typeface="Lucida Console"/>
                <a:cs typeface="Lucida Console"/>
              </a:rPr>
              <a:t>movies </a:t>
            </a:r>
            <a:r>
              <a:rPr lang="mr-IN" sz="1200" dirty="0">
                <a:latin typeface="Lucida Console"/>
                <a:cs typeface="Lucida Console"/>
              </a:rPr>
              <a:t>&lt;- movies_data %&gt;% 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filter</a:t>
            </a:r>
            <a:r>
              <a:rPr lang="mr-IN" sz="1200" dirty="0">
                <a:latin typeface="Lucida Console"/>
                <a:cs typeface="Lucida Console"/>
              </a:rPr>
              <a:t>(runtimeMinutes &lt;= input$length) </a:t>
            </a:r>
          </a:p>
          <a:p>
            <a:endParaRPr lang="mr-IN" sz="1200" dirty="0" smtClean="0">
              <a:latin typeface="Lucida Console"/>
              <a:cs typeface="Lucida Console"/>
            </a:endParaRPr>
          </a:p>
          <a:p>
            <a:r>
              <a:rPr lang="mr-IN" sz="1200" dirty="0" smtClean="0">
                <a:latin typeface="Lucida Console"/>
                <a:cs typeface="Lucida Console"/>
              </a:rPr>
              <a:t>if</a:t>
            </a:r>
            <a:r>
              <a:rPr lang="mr-IN" sz="1200" dirty="0">
                <a:latin typeface="Lucida Console"/>
                <a:cs typeface="Lucida Console"/>
              </a:rPr>
              <a:t>(input$actor != "Any") {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movies </a:t>
            </a:r>
            <a:r>
              <a:rPr lang="mr-IN" sz="1200" dirty="0">
                <a:latin typeface="Lucida Console"/>
                <a:cs typeface="Lucida Console"/>
              </a:rPr>
              <a:t>&lt;- movies %&gt;% 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filter</a:t>
            </a:r>
            <a:r>
              <a:rPr lang="mr-IN" sz="1200" dirty="0">
                <a:latin typeface="Lucida Console"/>
                <a:cs typeface="Lucida Console"/>
              </a:rPr>
              <a:t>(actors == input$actor)}</a:t>
            </a:r>
          </a:p>
          <a:p>
            <a:r>
              <a:rPr lang="mr-IN" sz="1200" dirty="0">
                <a:latin typeface="Lucida Console"/>
                <a:cs typeface="Lucida Console"/>
              </a:rPr>
              <a:t>        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output</a:t>
            </a:r>
            <a:r>
              <a:rPr lang="mr-IN" sz="1200" dirty="0">
                <a:latin typeface="Lucida Console"/>
                <a:cs typeface="Lucida Console"/>
              </a:rPr>
              <a:t>$table &lt;- renderTable({</a:t>
            </a:r>
          </a:p>
          <a:p>
            <a:r>
              <a:rPr lang="mr-IN" sz="1200" dirty="0">
                <a:latin typeface="Lucida Console"/>
                <a:cs typeface="Lucida Console"/>
              </a:rPr>
              <a:t>     </a:t>
            </a:r>
            <a:r>
              <a:rPr lang="mr-IN" sz="1200" dirty="0" smtClean="0">
                <a:latin typeface="Lucida Console"/>
                <a:cs typeface="Lucida Console"/>
              </a:rPr>
              <a:t>movies</a:t>
            </a:r>
            <a:r>
              <a:rPr lang="mr-IN" sz="1200" dirty="0">
                <a:latin typeface="Lucida Console"/>
                <a:cs typeface="Lucida Console"/>
              </a:rPr>
              <a:t>})</a:t>
            </a:r>
          </a:p>
          <a:p>
            <a:r>
              <a:rPr lang="mr-IN" sz="1200" dirty="0">
                <a:latin typeface="Lucida Console"/>
                <a:cs typeface="Lucida Console"/>
              </a:rPr>
              <a:t>                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output</a:t>
            </a:r>
            <a:r>
              <a:rPr lang="mr-IN" sz="1200" dirty="0">
                <a:latin typeface="Lucida Console"/>
                <a:cs typeface="Lucida Console"/>
              </a:rPr>
              <a:t>$plot &lt;- renderPlot(</a:t>
            </a:r>
            <a:r>
              <a:rPr lang="mr-IN" sz="1200" dirty="0" smtClean="0">
                <a:latin typeface="Lucida Console"/>
                <a:cs typeface="Lucida Console"/>
              </a:rPr>
              <a:t>{</a:t>
            </a:r>
          </a:p>
          <a:p>
            <a:r>
              <a:rPr lang="mr-IN" sz="1200" dirty="0">
                <a:latin typeface="Lucida Console"/>
                <a:cs typeface="Lucida Console"/>
              </a:rPr>
              <a:t>	</a:t>
            </a:r>
            <a:r>
              <a:rPr lang="mr-IN" sz="1200" dirty="0" smtClean="0">
                <a:latin typeface="Lucida Console"/>
                <a:cs typeface="Lucida Console"/>
              </a:rPr>
              <a:t>plot</a:t>
            </a:r>
            <a:r>
              <a:rPr lang="mr-IN" sz="1200" dirty="0">
                <a:latin typeface="Lucida Console"/>
                <a:cs typeface="Lucida Console"/>
              </a:rPr>
              <a:t>(movies$averageRating, </a:t>
            </a:r>
            <a:r>
              <a:rPr lang="mr-IN" sz="1200" dirty="0" smtClean="0">
                <a:latin typeface="Lucida Console"/>
                <a:cs typeface="Lucida Console"/>
              </a:rPr>
              <a:t>	movies</a:t>
            </a:r>
            <a:r>
              <a:rPr lang="mr-IN" sz="1200" dirty="0">
                <a:latin typeface="Lucida Console"/>
                <a:cs typeface="Lucida Console"/>
              </a:rPr>
              <a:t>$numVotes/1000)}</a:t>
            </a:r>
            <a:r>
              <a:rPr lang="mr-IN" sz="1200" dirty="0" smtClean="0">
                <a:latin typeface="Lucida Console"/>
                <a:cs typeface="Lucida Console"/>
              </a:rPr>
              <a:t>)	</a:t>
            </a:r>
            <a:endParaRPr lang="mr-IN" sz="1200" dirty="0">
              <a:latin typeface="Lucida Console"/>
              <a:cs typeface="Lucida Console"/>
            </a:endParaRPr>
          </a:p>
          <a:p>
            <a:r>
              <a:rPr lang="mr-IN" sz="1200" dirty="0">
                <a:latin typeface="Lucida Console"/>
                <a:cs typeface="Lucida Console"/>
              </a:rPr>
              <a:t>      </a:t>
            </a:r>
          </a:p>
          <a:p>
            <a:r>
              <a:rPr lang="mr-IN" sz="1200" dirty="0">
                <a:latin typeface="Lucida Console"/>
                <a:cs typeface="Lucida Console"/>
              </a:rPr>
              <a:t>}</a:t>
            </a:r>
            <a:endParaRPr lang="en-US" sz="1200" dirty="0" smtClean="0">
              <a:latin typeface="Lucida Console"/>
              <a:cs typeface="Lucida Console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2886" y="1650789"/>
            <a:ext cx="3610450" cy="1242272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029326" y="1318801"/>
            <a:ext cx="30941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E46C0A"/>
                </a:solidFill>
              </a:rPr>
              <a:t>Error in </a:t>
            </a:r>
            <a:r>
              <a:rPr lang="en-US" sz="1400" dirty="0" err="1">
                <a:solidFill>
                  <a:srgbClr val="E46C0A"/>
                </a:solidFill>
              </a:rPr>
              <a:t>filter_impl</a:t>
            </a:r>
            <a:r>
              <a:rPr lang="en-US" sz="1400" dirty="0">
                <a:solidFill>
                  <a:srgbClr val="E46C0A"/>
                </a:solidFill>
              </a:rPr>
              <a:t>(.data, quo) : </a:t>
            </a:r>
          </a:p>
          <a:p>
            <a:r>
              <a:rPr lang="en-US" sz="1400" dirty="0">
                <a:solidFill>
                  <a:srgbClr val="E46C0A"/>
                </a:solidFill>
              </a:rPr>
              <a:t> </a:t>
            </a:r>
            <a:endParaRPr lang="en-US" sz="1400" dirty="0" smtClean="0">
              <a:solidFill>
                <a:srgbClr val="E46C0A"/>
              </a:solidFill>
            </a:endParaRPr>
          </a:p>
          <a:p>
            <a:r>
              <a:rPr lang="en-US" sz="1400" dirty="0" smtClean="0">
                <a:solidFill>
                  <a:srgbClr val="E46C0A"/>
                </a:solidFill>
              </a:rPr>
              <a:t>Evaluation </a:t>
            </a:r>
            <a:r>
              <a:rPr lang="en-US" sz="1400" dirty="0">
                <a:solidFill>
                  <a:srgbClr val="E46C0A"/>
                </a:solidFill>
              </a:rPr>
              <a:t>error: Operation not allowed without an active reactive context. (You tried to do something that can only be done from inside a reactive expression or observer.).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9" name="Straight Connector 8"/>
            <p:cNvCxnSpPr>
              <a:stCxn id="10" idx="6"/>
              <a:endCxn id="20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D4B2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8249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pp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060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78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911" y="312490"/>
            <a:ext cx="7478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8</a:t>
            </a:r>
            <a:r>
              <a:rPr lang="en-US" sz="3000" dirty="0" smtClean="0"/>
              <a:t>. Reuse data for multiple outputs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652886" y="1313627"/>
            <a:ext cx="3781790" cy="3416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mr-IN" sz="1200" dirty="0">
                <a:latin typeface="Lucida Console"/>
                <a:cs typeface="Lucida Console"/>
              </a:rPr>
              <a:t>server &lt;- function(input, output){</a:t>
            </a:r>
          </a:p>
          <a:p>
            <a:endParaRPr lang="mr-IN" sz="1200" dirty="0" smtClean="0">
              <a:latin typeface="Lucida Console"/>
              <a:cs typeface="Lucida Console"/>
            </a:endParaRPr>
          </a:p>
          <a:p>
            <a:r>
              <a:rPr lang="en-US" sz="1200" dirty="0" smtClean="0">
                <a:latin typeface="Lucida Console"/>
                <a:cs typeface="Lucida Console"/>
              </a:rPr>
              <a:t>da</a:t>
            </a:r>
            <a:r>
              <a:rPr lang="x-none" sz="1200" dirty="0" smtClean="0">
                <a:latin typeface="Lucida Console"/>
                <a:cs typeface="Lucida Console"/>
              </a:rPr>
              <a:t>ta </a:t>
            </a:r>
            <a:r>
              <a:rPr lang="mr-IN" sz="1200" dirty="0" smtClean="0">
                <a:latin typeface="Lucida Console"/>
                <a:cs typeface="Lucida Console"/>
              </a:rPr>
              <a:t>&lt;- </a:t>
            </a:r>
            <a:r>
              <a:rPr lang="mr-IN" sz="1200" dirty="0" smtClean="0">
                <a:solidFill>
                  <a:srgbClr val="E46C0A"/>
                </a:solidFill>
                <a:latin typeface="Lucida Console"/>
                <a:cs typeface="Lucida Console"/>
              </a:rPr>
              <a:t>reactive ({ 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movies </a:t>
            </a:r>
            <a:r>
              <a:rPr lang="mr-IN" sz="1200" dirty="0">
                <a:latin typeface="Lucida Console"/>
                <a:cs typeface="Lucida Console"/>
              </a:rPr>
              <a:t>&lt;- movies_data %&gt;% 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filter</a:t>
            </a:r>
            <a:r>
              <a:rPr lang="mr-IN" sz="1200" dirty="0">
                <a:latin typeface="Lucida Console"/>
                <a:cs typeface="Lucida Console"/>
              </a:rPr>
              <a:t>(runtimeMinutes &lt;= input$length</a:t>
            </a:r>
            <a:r>
              <a:rPr lang="mr-IN" sz="1200" dirty="0" smtClean="0">
                <a:latin typeface="Lucida Console"/>
                <a:cs typeface="Lucida Console"/>
              </a:rPr>
              <a:t>)</a:t>
            </a:r>
            <a:endParaRPr lang="mr-IN" sz="1200" dirty="0">
              <a:solidFill>
                <a:srgbClr val="E46C0A"/>
              </a:solidFill>
              <a:latin typeface="Lucida Console"/>
              <a:cs typeface="Lucida Console"/>
            </a:endParaRPr>
          </a:p>
          <a:p>
            <a:endParaRPr lang="mr-IN" sz="1200" dirty="0" smtClean="0">
              <a:latin typeface="Lucida Console"/>
              <a:cs typeface="Lucida Console"/>
            </a:endParaRPr>
          </a:p>
          <a:p>
            <a:r>
              <a:rPr lang="mr-IN" sz="1200" dirty="0" smtClean="0">
                <a:latin typeface="Lucida Console"/>
                <a:cs typeface="Lucida Console"/>
              </a:rPr>
              <a:t>if</a:t>
            </a:r>
            <a:r>
              <a:rPr lang="mr-IN" sz="1200" dirty="0">
                <a:latin typeface="Lucida Console"/>
                <a:cs typeface="Lucida Console"/>
              </a:rPr>
              <a:t>(input$actor != "Any") {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movies </a:t>
            </a:r>
            <a:r>
              <a:rPr lang="mr-IN" sz="1200" dirty="0">
                <a:latin typeface="Lucida Console"/>
                <a:cs typeface="Lucida Console"/>
              </a:rPr>
              <a:t>&lt;- movies %&gt;% 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filter</a:t>
            </a:r>
            <a:r>
              <a:rPr lang="mr-IN" sz="1200" dirty="0">
                <a:latin typeface="Lucida Console"/>
                <a:cs typeface="Lucida Console"/>
              </a:rPr>
              <a:t>(actors == input$actor)</a:t>
            </a:r>
            <a:r>
              <a:rPr lang="mr-IN" sz="1200" dirty="0" smtClean="0">
                <a:latin typeface="Lucida Console"/>
                <a:cs typeface="Lucida Console"/>
              </a:rPr>
              <a:t>} </a:t>
            </a:r>
            <a:r>
              <a:rPr lang="mr-IN" sz="1200" dirty="0">
                <a:solidFill>
                  <a:srgbClr val="E46C0A"/>
                </a:solidFill>
                <a:latin typeface="Lucida Console"/>
                <a:cs typeface="Lucida Console"/>
              </a:rPr>
              <a:t>}) </a:t>
            </a:r>
            <a:endParaRPr lang="mr-IN" sz="1200" dirty="0">
              <a:latin typeface="Lucida Console"/>
              <a:cs typeface="Lucida Console"/>
            </a:endParaRPr>
          </a:p>
          <a:p>
            <a:r>
              <a:rPr lang="mr-IN" sz="1200" dirty="0">
                <a:latin typeface="Lucida Console"/>
                <a:cs typeface="Lucida Console"/>
              </a:rPr>
              <a:t>        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output</a:t>
            </a:r>
            <a:r>
              <a:rPr lang="mr-IN" sz="1200" dirty="0">
                <a:latin typeface="Lucida Console"/>
                <a:cs typeface="Lucida Console"/>
              </a:rPr>
              <a:t>$table &lt;- renderTable({</a:t>
            </a:r>
          </a:p>
          <a:p>
            <a:r>
              <a:rPr lang="mr-IN" sz="1200" dirty="0">
                <a:latin typeface="Lucida Console"/>
                <a:cs typeface="Lucida Console"/>
              </a:rPr>
              <a:t>     </a:t>
            </a:r>
            <a:r>
              <a:rPr lang="mr-IN" sz="1200" dirty="0" smtClean="0">
                <a:solidFill>
                  <a:srgbClr val="000000"/>
                </a:solidFill>
                <a:latin typeface="Lucida Console"/>
                <a:cs typeface="Lucida Console"/>
              </a:rPr>
              <a:t>data()}</a:t>
            </a:r>
            <a:r>
              <a:rPr lang="mr-IN" sz="1200" dirty="0">
                <a:solidFill>
                  <a:srgbClr val="000000"/>
                </a:solidFill>
                <a:latin typeface="Lucida Console"/>
                <a:cs typeface="Lucida Console"/>
              </a:rPr>
              <a:t>)</a:t>
            </a:r>
          </a:p>
          <a:p>
            <a:r>
              <a:rPr lang="mr-IN" sz="1200" dirty="0">
                <a:solidFill>
                  <a:srgbClr val="000000"/>
                </a:solidFill>
                <a:latin typeface="Lucida Console"/>
                <a:cs typeface="Lucida Console"/>
              </a:rPr>
              <a:t>                </a:t>
            </a:r>
          </a:p>
          <a:p>
            <a:r>
              <a:rPr lang="mr-IN" sz="1200" dirty="0" smtClean="0">
                <a:solidFill>
                  <a:srgbClr val="000000"/>
                </a:solidFill>
                <a:latin typeface="Lucida Console"/>
                <a:cs typeface="Lucida Console"/>
              </a:rPr>
              <a:t>output</a:t>
            </a:r>
            <a:r>
              <a:rPr lang="mr-IN" sz="1200" dirty="0">
                <a:solidFill>
                  <a:srgbClr val="000000"/>
                </a:solidFill>
                <a:latin typeface="Lucida Console"/>
                <a:cs typeface="Lucida Console"/>
              </a:rPr>
              <a:t>$plot &lt;- renderPlot(</a:t>
            </a:r>
            <a:r>
              <a:rPr lang="mr-IN" sz="1200" dirty="0" smtClean="0">
                <a:solidFill>
                  <a:srgbClr val="000000"/>
                </a:solidFill>
                <a:latin typeface="Lucida Console"/>
                <a:cs typeface="Lucida Console"/>
              </a:rPr>
              <a:t>{</a:t>
            </a:r>
          </a:p>
          <a:p>
            <a:r>
              <a:rPr lang="mr-IN" sz="1200" dirty="0">
                <a:solidFill>
                  <a:srgbClr val="000000"/>
                </a:solidFill>
                <a:latin typeface="Lucida Console"/>
                <a:cs typeface="Lucida Console"/>
              </a:rPr>
              <a:t>	</a:t>
            </a:r>
            <a:r>
              <a:rPr lang="mr-IN" sz="1200" dirty="0" smtClean="0">
                <a:solidFill>
                  <a:srgbClr val="000000"/>
                </a:solidFill>
                <a:latin typeface="Lucida Console"/>
                <a:cs typeface="Lucida Console"/>
              </a:rPr>
              <a:t>plot(</a:t>
            </a:r>
            <a:r>
              <a:rPr lang="mr-IN" sz="1200" dirty="0">
                <a:solidFill>
                  <a:srgbClr val="000000"/>
                </a:solidFill>
                <a:latin typeface="Lucida Console"/>
                <a:cs typeface="Lucida Console"/>
              </a:rPr>
              <a:t>data()</a:t>
            </a:r>
            <a:r>
              <a:rPr lang="mr-IN" sz="1200" dirty="0" smtClean="0">
                <a:solidFill>
                  <a:srgbClr val="000000"/>
                </a:solidFill>
                <a:latin typeface="Lucida Console"/>
                <a:cs typeface="Lucida Console"/>
              </a:rPr>
              <a:t>$</a:t>
            </a:r>
            <a:r>
              <a:rPr lang="mr-IN" sz="1200" dirty="0">
                <a:solidFill>
                  <a:srgbClr val="000000"/>
                </a:solidFill>
                <a:latin typeface="Lucida Console"/>
                <a:cs typeface="Lucida Console"/>
              </a:rPr>
              <a:t>averageRating, </a:t>
            </a:r>
            <a:r>
              <a:rPr lang="mr-IN" sz="1200" dirty="0" smtClean="0">
                <a:solidFill>
                  <a:srgbClr val="000000"/>
                </a:solidFill>
                <a:latin typeface="Lucida Console"/>
                <a:cs typeface="Lucida Console"/>
              </a:rPr>
              <a:t>	</a:t>
            </a:r>
            <a:r>
              <a:rPr lang="mr-IN" sz="1200" dirty="0">
                <a:solidFill>
                  <a:srgbClr val="000000"/>
                </a:solidFill>
                <a:latin typeface="Lucida Console"/>
                <a:cs typeface="Lucida Console"/>
              </a:rPr>
              <a:t>data()</a:t>
            </a:r>
            <a:r>
              <a:rPr lang="mr-IN" sz="1200" dirty="0" smtClean="0">
                <a:solidFill>
                  <a:srgbClr val="000000"/>
                </a:solidFill>
                <a:latin typeface="Lucida Console"/>
                <a:cs typeface="Lucida Console"/>
              </a:rPr>
              <a:t>$</a:t>
            </a:r>
            <a:r>
              <a:rPr lang="mr-IN" sz="1200" dirty="0">
                <a:solidFill>
                  <a:srgbClr val="000000"/>
                </a:solidFill>
                <a:latin typeface="Lucida Console"/>
                <a:cs typeface="Lucida Console"/>
              </a:rPr>
              <a:t>numVotes</a:t>
            </a:r>
            <a:r>
              <a:rPr lang="mr-IN" sz="1200" dirty="0">
                <a:latin typeface="Lucida Console"/>
                <a:cs typeface="Lucida Console"/>
              </a:rPr>
              <a:t>/1000)}</a:t>
            </a:r>
            <a:r>
              <a:rPr lang="mr-IN" sz="1200" dirty="0" smtClean="0">
                <a:latin typeface="Lucida Console"/>
                <a:cs typeface="Lucida Console"/>
              </a:rPr>
              <a:t>)	</a:t>
            </a:r>
            <a:endParaRPr lang="mr-IN" sz="1200" dirty="0">
              <a:latin typeface="Lucida Console"/>
              <a:cs typeface="Lucida Console"/>
            </a:endParaRPr>
          </a:p>
          <a:p>
            <a:r>
              <a:rPr lang="mr-IN" sz="1200" dirty="0">
                <a:latin typeface="Lucida Console"/>
                <a:cs typeface="Lucida Console"/>
              </a:rPr>
              <a:t>      </a:t>
            </a:r>
          </a:p>
          <a:p>
            <a:r>
              <a:rPr lang="mr-IN" sz="1200" dirty="0">
                <a:latin typeface="Lucida Console"/>
                <a:cs typeface="Lucida Console"/>
              </a:rPr>
              <a:t>}</a:t>
            </a:r>
            <a:endParaRPr lang="en-US" sz="1200" dirty="0" smtClean="0">
              <a:latin typeface="Lucida Console"/>
              <a:cs typeface="Lucida Consol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47119" y="1350307"/>
            <a:ext cx="3285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Wrap reactive() function around your data</a:t>
            </a:r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10" name="Straight Connector 9"/>
            <p:cNvCxnSpPr>
              <a:stCxn id="12" idx="6"/>
              <a:endCxn id="21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D4B2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7915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911" y="312490"/>
            <a:ext cx="7478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8</a:t>
            </a:r>
            <a:r>
              <a:rPr lang="en-US" sz="3000" dirty="0" smtClean="0"/>
              <a:t>. Reuse data for multiple outputs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652886" y="1313627"/>
            <a:ext cx="3781790" cy="3416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mr-IN" sz="1200" dirty="0">
                <a:latin typeface="Lucida Console"/>
                <a:cs typeface="Lucida Console"/>
              </a:rPr>
              <a:t>server &lt;- function(input, output){</a:t>
            </a:r>
          </a:p>
          <a:p>
            <a:endParaRPr lang="mr-IN" sz="1200" dirty="0" smtClean="0">
              <a:latin typeface="Lucida Console"/>
              <a:cs typeface="Lucida Console"/>
            </a:endParaRPr>
          </a:p>
          <a:p>
            <a:r>
              <a:rPr lang="en-US" sz="1200" dirty="0" smtClean="0">
                <a:solidFill>
                  <a:srgbClr val="E46C0A"/>
                </a:solidFill>
                <a:latin typeface="Lucida Console"/>
                <a:cs typeface="Lucida Console"/>
              </a:rPr>
              <a:t>da</a:t>
            </a:r>
            <a:r>
              <a:rPr lang="x-none" sz="1200" dirty="0" smtClean="0">
                <a:solidFill>
                  <a:srgbClr val="E46C0A"/>
                </a:solidFill>
                <a:latin typeface="Lucida Console"/>
                <a:cs typeface="Lucida Console"/>
              </a:rPr>
              <a:t>ta </a:t>
            </a:r>
            <a:r>
              <a:rPr lang="mr-IN" sz="1200" dirty="0" smtClean="0">
                <a:solidFill>
                  <a:srgbClr val="E46C0A"/>
                </a:solidFill>
                <a:latin typeface="Lucida Console"/>
                <a:cs typeface="Lucida Console"/>
              </a:rPr>
              <a:t>&lt;- </a:t>
            </a:r>
            <a:r>
              <a:rPr lang="mr-IN" sz="1200" dirty="0" smtClean="0">
                <a:latin typeface="Lucida Console"/>
                <a:cs typeface="Lucida Console"/>
              </a:rPr>
              <a:t>reactive ({ 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movies </a:t>
            </a:r>
            <a:r>
              <a:rPr lang="mr-IN" sz="1200" dirty="0">
                <a:latin typeface="Lucida Console"/>
                <a:cs typeface="Lucida Console"/>
              </a:rPr>
              <a:t>&lt;- movies_data %&gt;% 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filter</a:t>
            </a:r>
            <a:r>
              <a:rPr lang="mr-IN" sz="1200" dirty="0">
                <a:latin typeface="Lucida Console"/>
                <a:cs typeface="Lucida Console"/>
              </a:rPr>
              <a:t>(runtimeMinutes &lt;= input$length</a:t>
            </a:r>
            <a:r>
              <a:rPr lang="mr-IN" sz="1200" dirty="0" smtClean="0">
                <a:latin typeface="Lucida Console"/>
                <a:cs typeface="Lucida Console"/>
              </a:rPr>
              <a:t>)</a:t>
            </a:r>
            <a:endParaRPr lang="mr-IN" sz="1200" dirty="0">
              <a:latin typeface="Lucida Console"/>
              <a:cs typeface="Lucida Console"/>
            </a:endParaRPr>
          </a:p>
          <a:p>
            <a:endParaRPr lang="mr-IN" sz="1200" dirty="0" smtClean="0">
              <a:latin typeface="Lucida Console"/>
              <a:cs typeface="Lucida Console"/>
            </a:endParaRPr>
          </a:p>
          <a:p>
            <a:r>
              <a:rPr lang="mr-IN" sz="1200" dirty="0" smtClean="0">
                <a:latin typeface="Lucida Console"/>
                <a:cs typeface="Lucida Console"/>
              </a:rPr>
              <a:t>if</a:t>
            </a:r>
            <a:r>
              <a:rPr lang="mr-IN" sz="1200" dirty="0">
                <a:latin typeface="Lucida Console"/>
                <a:cs typeface="Lucida Console"/>
              </a:rPr>
              <a:t>(input$actor != "Any") {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movies </a:t>
            </a:r>
            <a:r>
              <a:rPr lang="mr-IN" sz="1200" dirty="0">
                <a:latin typeface="Lucida Console"/>
                <a:cs typeface="Lucida Console"/>
              </a:rPr>
              <a:t>&lt;- movies %&gt;% 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filter</a:t>
            </a:r>
            <a:r>
              <a:rPr lang="mr-IN" sz="1200" dirty="0">
                <a:latin typeface="Lucida Console"/>
                <a:cs typeface="Lucida Console"/>
              </a:rPr>
              <a:t>(actors == input$actor)</a:t>
            </a:r>
            <a:r>
              <a:rPr lang="mr-IN" sz="1200" dirty="0" smtClean="0">
                <a:latin typeface="Lucida Console"/>
                <a:cs typeface="Lucida Console"/>
              </a:rPr>
              <a:t>} </a:t>
            </a:r>
            <a:r>
              <a:rPr lang="mr-IN" sz="1200" dirty="0">
                <a:latin typeface="Lucida Console"/>
                <a:cs typeface="Lucida Console"/>
              </a:rPr>
              <a:t>}) </a:t>
            </a:r>
          </a:p>
          <a:p>
            <a:r>
              <a:rPr lang="mr-IN" sz="1200" dirty="0">
                <a:latin typeface="Lucida Console"/>
                <a:cs typeface="Lucida Console"/>
              </a:rPr>
              <a:t>        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output</a:t>
            </a:r>
            <a:r>
              <a:rPr lang="mr-IN" sz="1200" dirty="0">
                <a:latin typeface="Lucida Console"/>
                <a:cs typeface="Lucida Console"/>
              </a:rPr>
              <a:t>$table &lt;- renderTable({</a:t>
            </a:r>
          </a:p>
          <a:p>
            <a:r>
              <a:rPr lang="mr-IN" sz="1200" dirty="0">
                <a:latin typeface="Lucida Console"/>
                <a:cs typeface="Lucida Console"/>
              </a:rPr>
              <a:t>     </a:t>
            </a:r>
            <a:r>
              <a:rPr lang="mr-IN" sz="1200" dirty="0" smtClean="0">
                <a:latin typeface="Lucida Console"/>
                <a:cs typeface="Lucida Console"/>
              </a:rPr>
              <a:t>data()}</a:t>
            </a:r>
            <a:r>
              <a:rPr lang="mr-IN" sz="1200" dirty="0">
                <a:latin typeface="Lucida Console"/>
                <a:cs typeface="Lucida Console"/>
              </a:rPr>
              <a:t>)</a:t>
            </a:r>
          </a:p>
          <a:p>
            <a:r>
              <a:rPr lang="mr-IN" sz="1200" dirty="0">
                <a:latin typeface="Lucida Console"/>
                <a:cs typeface="Lucida Console"/>
              </a:rPr>
              <a:t>                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output</a:t>
            </a:r>
            <a:r>
              <a:rPr lang="mr-IN" sz="1200" dirty="0">
                <a:latin typeface="Lucida Console"/>
                <a:cs typeface="Lucida Console"/>
              </a:rPr>
              <a:t>$plot &lt;- renderPlot(</a:t>
            </a:r>
            <a:r>
              <a:rPr lang="mr-IN" sz="1200" dirty="0" smtClean="0">
                <a:latin typeface="Lucida Console"/>
                <a:cs typeface="Lucida Console"/>
              </a:rPr>
              <a:t>{</a:t>
            </a:r>
          </a:p>
          <a:p>
            <a:r>
              <a:rPr lang="mr-IN" sz="1200" dirty="0">
                <a:latin typeface="Lucida Console"/>
                <a:cs typeface="Lucida Console"/>
              </a:rPr>
              <a:t>	</a:t>
            </a:r>
            <a:r>
              <a:rPr lang="mr-IN" sz="1200" dirty="0" smtClean="0">
                <a:latin typeface="Lucida Console"/>
                <a:cs typeface="Lucida Console"/>
              </a:rPr>
              <a:t>plot(</a:t>
            </a:r>
            <a:r>
              <a:rPr lang="mr-IN" sz="1200" dirty="0">
                <a:latin typeface="Lucida Console"/>
                <a:cs typeface="Lucida Console"/>
              </a:rPr>
              <a:t>data()</a:t>
            </a:r>
            <a:r>
              <a:rPr lang="mr-IN" sz="1200" dirty="0" smtClean="0">
                <a:latin typeface="Lucida Console"/>
                <a:cs typeface="Lucida Console"/>
              </a:rPr>
              <a:t>$</a:t>
            </a:r>
            <a:r>
              <a:rPr lang="mr-IN" sz="1200" dirty="0">
                <a:latin typeface="Lucida Console"/>
                <a:cs typeface="Lucida Console"/>
              </a:rPr>
              <a:t>averageRating, </a:t>
            </a:r>
            <a:r>
              <a:rPr lang="mr-IN" sz="1200" dirty="0" smtClean="0">
                <a:latin typeface="Lucida Console"/>
                <a:cs typeface="Lucida Console"/>
              </a:rPr>
              <a:t>	</a:t>
            </a:r>
            <a:r>
              <a:rPr lang="mr-IN" sz="1200" dirty="0">
                <a:latin typeface="Lucida Console"/>
                <a:cs typeface="Lucida Console"/>
              </a:rPr>
              <a:t>data()</a:t>
            </a:r>
            <a:r>
              <a:rPr lang="mr-IN" sz="1200" dirty="0" smtClean="0">
                <a:latin typeface="Lucida Console"/>
                <a:cs typeface="Lucida Console"/>
              </a:rPr>
              <a:t>$</a:t>
            </a:r>
            <a:r>
              <a:rPr lang="mr-IN" sz="1200" dirty="0">
                <a:latin typeface="Lucida Console"/>
                <a:cs typeface="Lucida Console"/>
              </a:rPr>
              <a:t>numVotes/1000)}</a:t>
            </a:r>
            <a:r>
              <a:rPr lang="mr-IN" sz="1200" dirty="0" smtClean="0">
                <a:latin typeface="Lucida Console"/>
                <a:cs typeface="Lucida Console"/>
              </a:rPr>
              <a:t>)	</a:t>
            </a:r>
            <a:endParaRPr lang="mr-IN" sz="1200" dirty="0">
              <a:latin typeface="Lucida Console"/>
              <a:cs typeface="Lucida Console"/>
            </a:endParaRPr>
          </a:p>
          <a:p>
            <a:r>
              <a:rPr lang="mr-IN" sz="1200" dirty="0">
                <a:latin typeface="Lucida Console"/>
                <a:cs typeface="Lucida Console"/>
              </a:rPr>
              <a:t>      </a:t>
            </a:r>
          </a:p>
          <a:p>
            <a:r>
              <a:rPr lang="mr-IN" sz="1200" dirty="0">
                <a:latin typeface="Lucida Console"/>
                <a:cs typeface="Lucida Console"/>
              </a:rPr>
              <a:t>}</a:t>
            </a:r>
            <a:endParaRPr lang="en-US" sz="1200" dirty="0" smtClean="0">
              <a:latin typeface="Lucida Console"/>
              <a:cs typeface="Lucida Consol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47119" y="1350307"/>
            <a:ext cx="3285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Wrap reactive() function around your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rgbClr val="E46C0A"/>
                </a:solidFill>
              </a:rPr>
              <a:t>Save it into an object (e.g. </a:t>
            </a:r>
            <a:r>
              <a:rPr lang="en-US" dirty="0" smtClean="0">
                <a:solidFill>
                  <a:srgbClr val="E46C0A"/>
                </a:solidFill>
              </a:rPr>
              <a:t>‘data’)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9" name="Straight Connector 8"/>
            <p:cNvCxnSpPr>
              <a:stCxn id="10" idx="6"/>
              <a:endCxn id="19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D4B2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588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911" y="312490"/>
            <a:ext cx="7478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8</a:t>
            </a:r>
            <a:r>
              <a:rPr lang="en-US" sz="3000" dirty="0" smtClean="0"/>
              <a:t>. Reuse data for multiple outputs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652886" y="1313627"/>
            <a:ext cx="3781790" cy="3416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mr-IN" sz="1200" dirty="0">
                <a:latin typeface="Lucida Console"/>
                <a:cs typeface="Lucida Console"/>
              </a:rPr>
              <a:t>server &lt;- function(input, output){</a:t>
            </a:r>
          </a:p>
          <a:p>
            <a:endParaRPr lang="mr-IN" sz="1200" dirty="0" smtClean="0">
              <a:latin typeface="Lucida Console"/>
              <a:cs typeface="Lucida Console"/>
            </a:endParaRPr>
          </a:p>
          <a:p>
            <a:r>
              <a:rPr lang="en-US" sz="1200" dirty="0" smtClean="0">
                <a:latin typeface="Lucida Console"/>
                <a:cs typeface="Lucida Console"/>
              </a:rPr>
              <a:t>da</a:t>
            </a:r>
            <a:r>
              <a:rPr lang="x-none" sz="1200" dirty="0" smtClean="0">
                <a:latin typeface="Lucida Console"/>
                <a:cs typeface="Lucida Console"/>
              </a:rPr>
              <a:t>ta </a:t>
            </a:r>
            <a:r>
              <a:rPr lang="mr-IN" sz="1200" dirty="0" smtClean="0">
                <a:latin typeface="Lucida Console"/>
                <a:cs typeface="Lucida Console"/>
              </a:rPr>
              <a:t>&lt;- reactive ({ 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movies </a:t>
            </a:r>
            <a:r>
              <a:rPr lang="mr-IN" sz="1200" dirty="0">
                <a:latin typeface="Lucida Console"/>
                <a:cs typeface="Lucida Console"/>
              </a:rPr>
              <a:t>&lt;- movies_data %&gt;% 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filter</a:t>
            </a:r>
            <a:r>
              <a:rPr lang="mr-IN" sz="1200" dirty="0">
                <a:latin typeface="Lucida Console"/>
                <a:cs typeface="Lucida Console"/>
              </a:rPr>
              <a:t>(runtimeMinutes &lt;= input$length</a:t>
            </a:r>
            <a:r>
              <a:rPr lang="mr-IN" sz="1200" dirty="0" smtClean="0">
                <a:latin typeface="Lucida Console"/>
                <a:cs typeface="Lucida Console"/>
              </a:rPr>
              <a:t>)</a:t>
            </a:r>
            <a:endParaRPr lang="mr-IN" sz="1200" dirty="0">
              <a:latin typeface="Lucida Console"/>
              <a:cs typeface="Lucida Console"/>
            </a:endParaRPr>
          </a:p>
          <a:p>
            <a:endParaRPr lang="mr-IN" sz="1200" dirty="0" smtClean="0">
              <a:latin typeface="Lucida Console"/>
              <a:cs typeface="Lucida Console"/>
            </a:endParaRPr>
          </a:p>
          <a:p>
            <a:r>
              <a:rPr lang="mr-IN" sz="1200" dirty="0" smtClean="0">
                <a:latin typeface="Lucida Console"/>
                <a:cs typeface="Lucida Console"/>
              </a:rPr>
              <a:t>if</a:t>
            </a:r>
            <a:r>
              <a:rPr lang="mr-IN" sz="1200" dirty="0">
                <a:latin typeface="Lucida Console"/>
                <a:cs typeface="Lucida Console"/>
              </a:rPr>
              <a:t>(input$actor != "Any") {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movies </a:t>
            </a:r>
            <a:r>
              <a:rPr lang="mr-IN" sz="1200" dirty="0">
                <a:latin typeface="Lucida Console"/>
                <a:cs typeface="Lucida Console"/>
              </a:rPr>
              <a:t>&lt;- movies %&gt;% 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filter</a:t>
            </a:r>
            <a:r>
              <a:rPr lang="mr-IN" sz="1200" dirty="0">
                <a:latin typeface="Lucida Console"/>
                <a:cs typeface="Lucida Console"/>
              </a:rPr>
              <a:t>(actors == input$actor)</a:t>
            </a:r>
            <a:r>
              <a:rPr lang="mr-IN" sz="1200" dirty="0" smtClean="0">
                <a:latin typeface="Lucida Console"/>
                <a:cs typeface="Lucida Console"/>
              </a:rPr>
              <a:t>} </a:t>
            </a:r>
            <a:r>
              <a:rPr lang="mr-IN" sz="1200" dirty="0">
                <a:latin typeface="Lucida Console"/>
                <a:cs typeface="Lucida Console"/>
              </a:rPr>
              <a:t>}) </a:t>
            </a:r>
          </a:p>
          <a:p>
            <a:r>
              <a:rPr lang="mr-IN" sz="1200" dirty="0">
                <a:latin typeface="Lucida Console"/>
                <a:cs typeface="Lucida Console"/>
              </a:rPr>
              <a:t>        </a:t>
            </a:r>
          </a:p>
          <a:p>
            <a:r>
              <a:rPr lang="mr-IN" sz="1200" dirty="0" smtClean="0">
                <a:solidFill>
                  <a:srgbClr val="008000"/>
                </a:solidFill>
                <a:latin typeface="Lucida Console"/>
                <a:cs typeface="Lucida Console"/>
              </a:rPr>
              <a:t>output</a:t>
            </a:r>
            <a:r>
              <a:rPr lang="mr-IN" sz="1200" dirty="0">
                <a:solidFill>
                  <a:srgbClr val="008000"/>
                </a:solidFill>
                <a:latin typeface="Lucida Console"/>
                <a:cs typeface="Lucida Console"/>
              </a:rPr>
              <a:t>$table</a:t>
            </a:r>
            <a:r>
              <a:rPr lang="mr-IN" sz="1200" dirty="0">
                <a:latin typeface="Lucida Console"/>
                <a:cs typeface="Lucida Console"/>
              </a:rPr>
              <a:t> &lt;- renderTable({</a:t>
            </a:r>
          </a:p>
          <a:p>
            <a:r>
              <a:rPr lang="mr-IN" sz="1200" dirty="0">
                <a:latin typeface="Lucida Console"/>
                <a:cs typeface="Lucida Console"/>
              </a:rPr>
              <a:t>     </a:t>
            </a:r>
            <a:r>
              <a:rPr lang="mr-IN" sz="1200" dirty="0" smtClean="0">
                <a:solidFill>
                  <a:srgbClr val="FF6600"/>
                </a:solidFill>
                <a:latin typeface="Lucida Console"/>
                <a:cs typeface="Lucida Console"/>
              </a:rPr>
              <a:t>data()</a:t>
            </a:r>
            <a:r>
              <a:rPr lang="mr-IN" sz="1200" dirty="0" smtClean="0">
                <a:latin typeface="Lucida Console"/>
                <a:cs typeface="Lucida Console"/>
              </a:rPr>
              <a:t>}</a:t>
            </a:r>
            <a:r>
              <a:rPr lang="mr-IN" sz="1200" dirty="0">
                <a:latin typeface="Lucida Console"/>
                <a:cs typeface="Lucida Console"/>
              </a:rPr>
              <a:t>)</a:t>
            </a:r>
          </a:p>
          <a:p>
            <a:r>
              <a:rPr lang="mr-IN" sz="1200" dirty="0">
                <a:latin typeface="Lucida Console"/>
                <a:cs typeface="Lucida Console"/>
              </a:rPr>
              <a:t>                </a:t>
            </a:r>
          </a:p>
          <a:p>
            <a:r>
              <a:rPr lang="mr-IN" sz="1200" dirty="0" smtClean="0">
                <a:solidFill>
                  <a:srgbClr val="008000"/>
                </a:solidFill>
                <a:latin typeface="Lucida Console"/>
                <a:cs typeface="Lucida Console"/>
              </a:rPr>
              <a:t>output</a:t>
            </a:r>
            <a:r>
              <a:rPr lang="mr-IN" sz="1200" dirty="0">
                <a:solidFill>
                  <a:srgbClr val="008000"/>
                </a:solidFill>
                <a:latin typeface="Lucida Console"/>
                <a:cs typeface="Lucida Console"/>
              </a:rPr>
              <a:t>$plot </a:t>
            </a:r>
            <a:r>
              <a:rPr lang="mr-IN" sz="1200" dirty="0">
                <a:latin typeface="Lucida Console"/>
                <a:cs typeface="Lucida Console"/>
              </a:rPr>
              <a:t>&lt;- renderPlot(</a:t>
            </a:r>
            <a:r>
              <a:rPr lang="mr-IN" sz="1200" dirty="0" smtClean="0">
                <a:latin typeface="Lucida Console"/>
                <a:cs typeface="Lucida Console"/>
              </a:rPr>
              <a:t>{</a:t>
            </a:r>
          </a:p>
          <a:p>
            <a:r>
              <a:rPr lang="mr-IN" sz="1200" dirty="0">
                <a:latin typeface="Lucida Console"/>
                <a:cs typeface="Lucida Console"/>
              </a:rPr>
              <a:t>	</a:t>
            </a:r>
            <a:r>
              <a:rPr lang="mr-IN" sz="1200" dirty="0" smtClean="0">
                <a:latin typeface="Lucida Console"/>
                <a:cs typeface="Lucida Console"/>
              </a:rPr>
              <a:t>plot(</a:t>
            </a:r>
            <a:r>
              <a:rPr lang="mr-IN" sz="1200" dirty="0">
                <a:solidFill>
                  <a:srgbClr val="FF6600"/>
                </a:solidFill>
                <a:latin typeface="Lucida Console"/>
                <a:cs typeface="Lucida Console"/>
              </a:rPr>
              <a:t>data()</a:t>
            </a:r>
            <a:r>
              <a:rPr lang="mr-IN" sz="1200" dirty="0" smtClean="0">
                <a:latin typeface="Lucida Console"/>
                <a:cs typeface="Lucida Console"/>
              </a:rPr>
              <a:t>$</a:t>
            </a:r>
            <a:r>
              <a:rPr lang="mr-IN" sz="1200" dirty="0">
                <a:latin typeface="Lucida Console"/>
                <a:cs typeface="Lucida Console"/>
              </a:rPr>
              <a:t>averageRating, </a:t>
            </a:r>
            <a:r>
              <a:rPr lang="mr-IN" sz="1200" dirty="0" smtClean="0">
                <a:latin typeface="Lucida Console"/>
                <a:cs typeface="Lucida Console"/>
              </a:rPr>
              <a:t>	</a:t>
            </a:r>
            <a:r>
              <a:rPr lang="mr-IN" sz="1200" dirty="0">
                <a:solidFill>
                  <a:srgbClr val="FF6600"/>
                </a:solidFill>
                <a:latin typeface="Lucida Console"/>
                <a:cs typeface="Lucida Console"/>
              </a:rPr>
              <a:t>data()</a:t>
            </a:r>
            <a:r>
              <a:rPr lang="mr-IN" sz="1200" dirty="0" smtClean="0">
                <a:latin typeface="Lucida Console"/>
                <a:cs typeface="Lucida Console"/>
              </a:rPr>
              <a:t>$</a:t>
            </a:r>
            <a:r>
              <a:rPr lang="mr-IN" sz="1200" dirty="0">
                <a:latin typeface="Lucida Console"/>
                <a:cs typeface="Lucida Console"/>
              </a:rPr>
              <a:t>numVotes/1000)}</a:t>
            </a:r>
            <a:r>
              <a:rPr lang="mr-IN" sz="1200" dirty="0" smtClean="0">
                <a:latin typeface="Lucida Console"/>
                <a:cs typeface="Lucida Console"/>
              </a:rPr>
              <a:t>)	</a:t>
            </a:r>
            <a:endParaRPr lang="mr-IN" sz="1200" dirty="0">
              <a:latin typeface="Lucida Console"/>
              <a:cs typeface="Lucida Console"/>
            </a:endParaRPr>
          </a:p>
          <a:p>
            <a:r>
              <a:rPr lang="mr-IN" sz="1200" dirty="0">
                <a:latin typeface="Lucida Console"/>
                <a:cs typeface="Lucida Console"/>
              </a:rPr>
              <a:t>      </a:t>
            </a:r>
          </a:p>
          <a:p>
            <a:r>
              <a:rPr lang="mr-IN" sz="1200" dirty="0">
                <a:latin typeface="Lucida Console"/>
                <a:cs typeface="Lucida Console"/>
              </a:rPr>
              <a:t>}</a:t>
            </a:r>
            <a:endParaRPr lang="en-US" sz="1200" dirty="0" smtClean="0">
              <a:latin typeface="Lucida Console"/>
              <a:cs typeface="Lucida Consol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47119" y="1350307"/>
            <a:ext cx="32856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Wrap reactive() function around your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Save it into an object (e.g. </a:t>
            </a:r>
            <a:r>
              <a:rPr lang="en-US" dirty="0" smtClean="0"/>
              <a:t>‘data’)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Call that object from other outputs as a function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9" name="Straight Connector 8"/>
            <p:cNvCxnSpPr>
              <a:stCxn id="10" idx="6"/>
              <a:endCxn id="19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rgbClr val="FFD4B2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588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911" y="312490"/>
            <a:ext cx="7478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9. Make prettier tables with DT</a:t>
            </a:r>
            <a:endParaRPr lang="en-US" sz="3000" dirty="0"/>
          </a:p>
        </p:txBody>
      </p:sp>
      <p:pic>
        <p:nvPicPr>
          <p:cNvPr id="3" name="Picture 2" descr="DTtabl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734" y="1350769"/>
            <a:ext cx="3036367" cy="3286194"/>
          </a:xfrm>
          <a:prstGeom prst="rect">
            <a:avLst/>
          </a:prstGeom>
        </p:spPr>
      </p:pic>
      <p:pic>
        <p:nvPicPr>
          <p:cNvPr id="5" name="Picture 4" descr="Screen Shot 2018-11-14 at 01.16.4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23"/>
          <a:stretch/>
        </p:blipFill>
        <p:spPr>
          <a:xfrm>
            <a:off x="755911" y="1421330"/>
            <a:ext cx="3245376" cy="32156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911" y="1051998"/>
            <a:ext cx="12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Basic Table 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11" name="Straight Connector 10"/>
            <p:cNvCxnSpPr>
              <a:stCxn id="12" idx="6"/>
              <a:endCxn id="21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905734" y="981437"/>
            <a:ext cx="118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library(DT)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224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55911" y="1051998"/>
            <a:ext cx="12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Basic Table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05734" y="981437"/>
            <a:ext cx="118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library(DT)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2886" y="1404347"/>
            <a:ext cx="378179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dirty="0" smtClean="0">
              <a:latin typeface="Lucida Console"/>
              <a:cs typeface="Lucida Console"/>
            </a:endParaRPr>
          </a:p>
          <a:p>
            <a:r>
              <a:rPr lang="en-US" sz="1200" dirty="0" err="1" smtClean="0">
                <a:latin typeface="Lucida Console"/>
                <a:cs typeface="Lucida Console"/>
              </a:rPr>
              <a:t>tableOutput</a:t>
            </a:r>
            <a:r>
              <a:rPr lang="en-US" sz="1200" dirty="0">
                <a:latin typeface="Lucida Console"/>
                <a:cs typeface="Lucida Console"/>
              </a:rPr>
              <a:t>("table"</a:t>
            </a:r>
            <a:r>
              <a:rPr lang="en-US" sz="1200" dirty="0" smtClean="0">
                <a:latin typeface="Lucida Console"/>
                <a:cs typeface="Lucida Console"/>
              </a:rPr>
              <a:t>)</a:t>
            </a:r>
          </a:p>
          <a:p>
            <a:endParaRPr lang="en-US" sz="1200" dirty="0" smtClean="0">
              <a:latin typeface="Lucida Console"/>
              <a:cs typeface="Lucida Consol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65470" y="1404347"/>
            <a:ext cx="378179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dirty="0" smtClean="0">
              <a:latin typeface="Lucida Console"/>
              <a:cs typeface="Lucida Console"/>
            </a:endParaRPr>
          </a:p>
          <a:p>
            <a:r>
              <a:rPr lang="en-US" sz="1200" dirty="0" err="1" smtClean="0">
                <a:latin typeface="Lucida Console"/>
                <a:cs typeface="Lucida Console"/>
              </a:rPr>
              <a:t>dataTableOutput</a:t>
            </a:r>
            <a:r>
              <a:rPr lang="en-US" sz="1200" dirty="0">
                <a:latin typeface="Lucida Console"/>
                <a:cs typeface="Lucida Console"/>
              </a:rPr>
              <a:t>("table"</a:t>
            </a:r>
            <a:r>
              <a:rPr lang="en-US" sz="1200" dirty="0" smtClean="0">
                <a:latin typeface="Lucida Console"/>
                <a:cs typeface="Lucida Console"/>
              </a:rPr>
              <a:t>)</a:t>
            </a:r>
          </a:p>
          <a:p>
            <a:endParaRPr lang="en-US" sz="1200" dirty="0">
              <a:latin typeface="Lucida Console"/>
              <a:cs typeface="Lucida Consol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2886" y="2189177"/>
            <a:ext cx="3781790" cy="10156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dirty="0">
              <a:latin typeface="Lucida Console"/>
              <a:cs typeface="Lucida Console"/>
            </a:endParaRPr>
          </a:p>
          <a:p>
            <a:r>
              <a:rPr lang="en-US" sz="1200" dirty="0" err="1">
                <a:latin typeface="Lucida Console"/>
                <a:cs typeface="Lucida Console"/>
              </a:rPr>
              <a:t>output$table</a:t>
            </a:r>
            <a:r>
              <a:rPr lang="en-US" sz="1200" dirty="0">
                <a:latin typeface="Lucida Console"/>
                <a:cs typeface="Lucida Console"/>
              </a:rPr>
              <a:t> &lt;- </a:t>
            </a:r>
            <a:r>
              <a:rPr lang="en-US" sz="1200" dirty="0" err="1" smtClean="0">
                <a:latin typeface="Lucida Console"/>
                <a:cs typeface="Lucida Console"/>
              </a:rPr>
              <a:t>renderTable</a:t>
            </a:r>
            <a:r>
              <a:rPr lang="en-US" sz="1200" dirty="0">
                <a:latin typeface="Lucida Console"/>
                <a:cs typeface="Lucida Console"/>
              </a:rPr>
              <a:t>({</a:t>
            </a:r>
          </a:p>
          <a:p>
            <a:r>
              <a:rPr lang="en-US" sz="1200" dirty="0">
                <a:latin typeface="Lucida Console"/>
                <a:cs typeface="Lucida Console"/>
              </a:rPr>
              <a:t>                </a:t>
            </a:r>
            <a:r>
              <a:rPr lang="en-US" sz="1200" dirty="0" smtClean="0">
                <a:latin typeface="Lucida Console"/>
                <a:cs typeface="Lucida Console"/>
              </a:rPr>
              <a:t>movies</a:t>
            </a:r>
            <a:r>
              <a:rPr lang="en-US" sz="1200" dirty="0">
                <a:latin typeface="Lucida Console"/>
                <a:cs typeface="Lucida Console"/>
              </a:rPr>
              <a:t>(</a:t>
            </a:r>
            <a:r>
              <a:rPr lang="en-US" sz="1200" dirty="0" smtClean="0">
                <a:latin typeface="Lucida Console"/>
                <a:cs typeface="Lucida Console"/>
              </a:rPr>
              <a:t>)</a:t>
            </a:r>
          </a:p>
          <a:p>
            <a:r>
              <a:rPr lang="en-US" sz="1200" dirty="0" smtClean="0">
                <a:latin typeface="Lucida Console"/>
                <a:cs typeface="Lucida Console"/>
              </a:rPr>
              <a:t>}</a:t>
            </a:r>
            <a:r>
              <a:rPr lang="en-US" sz="1200" dirty="0">
                <a:latin typeface="Lucida Console"/>
                <a:cs typeface="Lucida Console"/>
              </a:rPr>
              <a:t>)</a:t>
            </a:r>
            <a:endParaRPr lang="en-US" sz="1200" dirty="0" smtClean="0">
              <a:latin typeface="Lucida Console"/>
              <a:cs typeface="Lucida Console"/>
            </a:endParaRPr>
          </a:p>
          <a:p>
            <a:endParaRPr lang="en-US" sz="1200" dirty="0" smtClean="0">
              <a:latin typeface="Lucida Console"/>
              <a:cs typeface="Lucida Consol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5470" y="2189177"/>
            <a:ext cx="3781790" cy="1015663"/>
          </a:xfrm>
          <a:prstGeom prst="rect">
            <a:avLst/>
          </a:prstGeom>
          <a:solidFill>
            <a:srgbClr val="FCD5B5"/>
          </a:solidFill>
        </p:spPr>
        <p:txBody>
          <a:bodyPr wrap="square" rtlCol="0">
            <a:spAutoFit/>
          </a:bodyPr>
          <a:lstStyle/>
          <a:p>
            <a:endParaRPr lang="en-US" sz="1200" dirty="0">
              <a:latin typeface="Lucida Console"/>
              <a:cs typeface="Lucida Console"/>
            </a:endParaRPr>
          </a:p>
          <a:p>
            <a:r>
              <a:rPr lang="en-US" sz="1200" dirty="0" err="1" smtClean="0">
                <a:latin typeface="Lucida Console"/>
                <a:cs typeface="Lucida Console"/>
              </a:rPr>
              <a:t>output</a:t>
            </a:r>
            <a:r>
              <a:rPr lang="en-US" sz="1200" dirty="0" err="1">
                <a:latin typeface="Lucida Console"/>
                <a:cs typeface="Lucida Console"/>
              </a:rPr>
              <a:t>$table</a:t>
            </a:r>
            <a:r>
              <a:rPr lang="en-US" sz="1200" dirty="0">
                <a:latin typeface="Lucida Console"/>
                <a:cs typeface="Lucida Console"/>
              </a:rPr>
              <a:t> &lt;- </a:t>
            </a:r>
            <a:r>
              <a:rPr lang="en-US" sz="1200" dirty="0" err="1">
                <a:latin typeface="Lucida Console"/>
                <a:cs typeface="Lucida Console"/>
              </a:rPr>
              <a:t>renderDataTable</a:t>
            </a:r>
            <a:r>
              <a:rPr lang="en-US" sz="1200" dirty="0">
                <a:latin typeface="Lucida Console"/>
                <a:cs typeface="Lucida Console"/>
              </a:rPr>
              <a:t>({</a:t>
            </a:r>
          </a:p>
          <a:p>
            <a:r>
              <a:rPr lang="en-US" sz="1200" dirty="0">
                <a:latin typeface="Lucida Console"/>
                <a:cs typeface="Lucida Console"/>
              </a:rPr>
              <a:t>                movies(</a:t>
            </a:r>
            <a:r>
              <a:rPr lang="en-US" sz="1200" dirty="0" smtClean="0">
                <a:latin typeface="Lucida Console"/>
                <a:cs typeface="Lucida Console"/>
              </a:rPr>
              <a:t>)</a:t>
            </a:r>
          </a:p>
          <a:p>
            <a:r>
              <a:rPr lang="en-US" sz="1200" dirty="0" smtClean="0">
                <a:latin typeface="Lucida Console"/>
                <a:cs typeface="Lucida Console"/>
              </a:rPr>
              <a:t>}</a:t>
            </a:r>
            <a:r>
              <a:rPr lang="en-US" sz="1200" dirty="0">
                <a:latin typeface="Lucida Console"/>
                <a:cs typeface="Lucida Console"/>
              </a:rPr>
              <a:t>)</a:t>
            </a:r>
            <a:endParaRPr lang="en-US" sz="1200" dirty="0" smtClean="0">
              <a:latin typeface="Lucida Console"/>
              <a:cs typeface="Lucida Console"/>
            </a:endParaRPr>
          </a:p>
          <a:p>
            <a:endParaRPr lang="en-US" sz="1200" dirty="0" smtClean="0">
              <a:latin typeface="Lucida Console"/>
              <a:cs typeface="Lucida Consol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5911" y="312490"/>
            <a:ext cx="7478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9. Make prettier tables with DT</a:t>
            </a:r>
            <a:endParaRPr lang="en-US" sz="3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16" name="Straight Connector 15"/>
            <p:cNvCxnSpPr>
              <a:stCxn id="17" idx="6"/>
              <a:endCxn id="26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259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911" y="312490"/>
            <a:ext cx="7478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10. Make better plots with </a:t>
            </a:r>
            <a:r>
              <a:rPr lang="en-US" sz="3000" dirty="0" err="1" smtClean="0"/>
              <a:t>ggvis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755911" y="1051998"/>
            <a:ext cx="108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Basic Plot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05734" y="981437"/>
            <a:ext cx="1392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US" dirty="0" smtClean="0"/>
              <a:t>ibrary(</a:t>
            </a:r>
            <a:r>
              <a:rPr lang="en-US" dirty="0" err="1" smtClean="0"/>
              <a:t>ggvis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" name="Picture 1" descr="Screen Shot 2018-11-14 at 01.33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44" y="1844704"/>
            <a:ext cx="3563302" cy="2268079"/>
          </a:xfrm>
          <a:prstGeom prst="rect">
            <a:avLst/>
          </a:prstGeom>
        </p:spPr>
      </p:pic>
      <p:pic>
        <p:nvPicPr>
          <p:cNvPr id="3" name="Picture 2" descr="ggvi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924" y="1844704"/>
            <a:ext cx="3652487" cy="257049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13" name="Straight Connector 12"/>
            <p:cNvCxnSpPr>
              <a:stCxn id="14" idx="6"/>
              <a:endCxn id="23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2103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55911" y="1051998"/>
            <a:ext cx="108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Basic Plot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2886" y="2189176"/>
            <a:ext cx="3781790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mr-IN" sz="1200" dirty="0" smtClean="0">
                <a:latin typeface="Lucida Console"/>
                <a:cs typeface="Lucida Console"/>
              </a:rPr>
              <a:t>output</a:t>
            </a:r>
            <a:r>
              <a:rPr lang="mr-IN" sz="1200" dirty="0">
                <a:latin typeface="Lucida Console"/>
                <a:cs typeface="Lucida Console"/>
              </a:rPr>
              <a:t>$plot &lt;- renderPlot(</a:t>
            </a:r>
            <a:r>
              <a:rPr lang="mr-IN" sz="1200" dirty="0" smtClean="0">
                <a:latin typeface="Lucida Console"/>
                <a:cs typeface="Lucida Console"/>
              </a:rPr>
              <a:t>{</a:t>
            </a:r>
          </a:p>
          <a:p>
            <a:endParaRPr lang="mr-IN" sz="1200" dirty="0">
              <a:latin typeface="Lucida Console"/>
              <a:cs typeface="Lucida Console"/>
            </a:endParaRPr>
          </a:p>
          <a:p>
            <a:r>
              <a:rPr lang="mr-IN" sz="1200" dirty="0">
                <a:latin typeface="Lucida Console"/>
                <a:cs typeface="Lucida Console"/>
              </a:rPr>
              <a:t>	plot</a:t>
            </a:r>
            <a:r>
              <a:rPr lang="mr-IN" sz="1200" dirty="0" smtClean="0">
                <a:latin typeface="Lucida Console"/>
                <a:cs typeface="Lucida Console"/>
              </a:rPr>
              <a:t>(</a:t>
            </a:r>
          </a:p>
          <a:p>
            <a:r>
              <a:rPr lang="mr-IN" sz="1200" dirty="0">
                <a:latin typeface="Lucida Console"/>
                <a:cs typeface="Lucida Console"/>
              </a:rPr>
              <a:t>	</a:t>
            </a:r>
            <a:r>
              <a:rPr lang="mr-IN" sz="1200" dirty="0" smtClean="0">
                <a:latin typeface="Lucida Console"/>
                <a:cs typeface="Lucida Console"/>
              </a:rPr>
              <a:t>x = data</a:t>
            </a:r>
            <a:r>
              <a:rPr lang="mr-IN" sz="1200" dirty="0">
                <a:latin typeface="Lucida Console"/>
                <a:cs typeface="Lucida Console"/>
              </a:rPr>
              <a:t>()$averageRating, 	</a:t>
            </a:r>
            <a:endParaRPr lang="mr-IN" sz="1200" dirty="0" smtClean="0">
              <a:latin typeface="Lucida Console"/>
              <a:cs typeface="Lucida Console"/>
            </a:endParaRPr>
          </a:p>
          <a:p>
            <a:r>
              <a:rPr lang="mr-IN" sz="1200" dirty="0">
                <a:latin typeface="Lucida Console"/>
                <a:cs typeface="Lucida Console"/>
              </a:rPr>
              <a:t>	</a:t>
            </a:r>
            <a:r>
              <a:rPr lang="mr-IN" sz="1200" dirty="0" smtClean="0">
                <a:latin typeface="Lucida Console"/>
                <a:cs typeface="Lucida Console"/>
              </a:rPr>
              <a:t>y = data</a:t>
            </a:r>
            <a:r>
              <a:rPr lang="mr-IN" sz="1200" dirty="0">
                <a:latin typeface="Lucida Console"/>
                <a:cs typeface="Lucida Console"/>
              </a:rPr>
              <a:t>()$numVotes/1000)})</a:t>
            </a:r>
            <a:endParaRPr lang="en-US" sz="1200" dirty="0" smtClean="0">
              <a:latin typeface="Lucida Console"/>
              <a:cs typeface="Lucida Console"/>
            </a:endParaRPr>
          </a:p>
          <a:p>
            <a:r>
              <a:rPr lang="en-US" sz="1200" dirty="0" smtClean="0">
                <a:latin typeface="Lucida Console"/>
                <a:cs typeface="Lucida Console"/>
              </a:rPr>
              <a:t> </a:t>
            </a:r>
            <a:endParaRPr lang="en-US" sz="1200" dirty="0">
              <a:latin typeface="Lucida Console"/>
              <a:cs typeface="Lucida Consol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65470" y="2189176"/>
            <a:ext cx="3781790" cy="2123658"/>
          </a:xfrm>
          <a:prstGeom prst="rect">
            <a:avLst/>
          </a:prstGeom>
          <a:solidFill>
            <a:srgbClr val="FCD5B5"/>
          </a:solidFill>
        </p:spPr>
        <p:txBody>
          <a:bodyPr wrap="square" rtlCol="0">
            <a:spAutoFit/>
          </a:bodyPr>
          <a:lstStyle/>
          <a:p>
            <a:r>
              <a:rPr lang="mr-IN" sz="1200" dirty="0" smtClean="0">
                <a:latin typeface="Lucida Console"/>
                <a:cs typeface="Lucida Console"/>
              </a:rPr>
              <a:t>vis </a:t>
            </a:r>
            <a:r>
              <a:rPr lang="mr-IN" sz="1200" dirty="0">
                <a:latin typeface="Lucida Console"/>
                <a:cs typeface="Lucida Console"/>
              </a:rPr>
              <a:t>&lt;- reactive(</a:t>
            </a:r>
            <a:r>
              <a:rPr lang="mr-IN" sz="1200" dirty="0" smtClean="0">
                <a:latin typeface="Lucida Console"/>
                <a:cs typeface="Lucida Console"/>
              </a:rPr>
              <a:t>{ movies </a:t>
            </a:r>
            <a:r>
              <a:rPr lang="mr-IN" sz="1200" dirty="0">
                <a:latin typeface="Lucida Console"/>
                <a:cs typeface="Lucida Console"/>
              </a:rPr>
              <a:t>%&gt;% </a:t>
            </a:r>
            <a:r>
              <a:rPr lang="mr-IN" sz="1200" dirty="0" smtClean="0">
                <a:latin typeface="Lucida Console"/>
                <a:cs typeface="Lucida Console"/>
              </a:rPr>
              <a:t>  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                      </a:t>
            </a:r>
            <a:r>
              <a:rPr lang="mr-IN" sz="1200" dirty="0">
                <a:latin typeface="Lucida Console"/>
                <a:cs typeface="Lucida Console"/>
              </a:rPr>
              <a:t>ggvis(~averageRating, </a:t>
            </a:r>
            <a:r>
              <a:rPr lang="mr-IN" sz="1200" dirty="0" smtClean="0">
                <a:latin typeface="Lucida Console"/>
                <a:cs typeface="Lucida Console"/>
              </a:rPr>
              <a:t>~</a:t>
            </a:r>
            <a:r>
              <a:rPr lang="mr-IN" sz="1200" dirty="0">
                <a:latin typeface="Lucida Console"/>
                <a:cs typeface="Lucida Console"/>
              </a:rPr>
              <a:t>numVotes/1000, </a:t>
            </a:r>
            <a:endParaRPr lang="mr-IN" sz="1200" dirty="0" smtClean="0">
              <a:latin typeface="Lucida Console"/>
              <a:cs typeface="Lucida Console"/>
            </a:endParaRPr>
          </a:p>
          <a:p>
            <a:r>
              <a:rPr lang="mr-IN" sz="1200" dirty="0" smtClean="0">
                <a:latin typeface="Lucida Console"/>
                <a:cs typeface="Lucida Console"/>
              </a:rPr>
              <a:t>	key </a:t>
            </a:r>
            <a:r>
              <a:rPr lang="mr-IN" sz="1200" dirty="0">
                <a:latin typeface="Lucida Console"/>
                <a:cs typeface="Lucida Console"/>
              </a:rPr>
              <a:t>:= ~primaryTitle) %&gt;</a:t>
            </a:r>
            <a:r>
              <a:rPr lang="mr-IN" sz="1200" dirty="0" smtClean="0">
                <a:latin typeface="Lucida Console"/>
                <a:cs typeface="Lucida Console"/>
              </a:rPr>
              <a:t>%</a:t>
            </a:r>
          </a:p>
          <a:p>
            <a:endParaRPr lang="mr-IN" sz="1200" dirty="0">
              <a:latin typeface="Lucida Console"/>
              <a:cs typeface="Lucida Console"/>
            </a:endParaRPr>
          </a:p>
          <a:p>
            <a:r>
              <a:rPr lang="mr-IN" sz="1200" dirty="0" smtClean="0">
                <a:latin typeface="Lucida Console"/>
                <a:cs typeface="Lucida Console"/>
              </a:rPr>
              <a:t>	layer_points</a:t>
            </a:r>
            <a:r>
              <a:rPr lang="mr-IN" sz="1200" dirty="0">
                <a:latin typeface="Lucida Console"/>
                <a:cs typeface="Lucida Console"/>
              </a:rPr>
              <a:t>(fill = ~</a:t>
            </a:r>
            <a:r>
              <a:rPr lang="mr-IN" sz="1200" dirty="0" smtClean="0">
                <a:latin typeface="Lucida Console"/>
                <a:cs typeface="Lucida Console"/>
              </a:rPr>
              <a:t>awards) </a:t>
            </a:r>
            <a:r>
              <a:rPr lang="mr-IN" sz="1200" dirty="0">
                <a:latin typeface="Lucida Console"/>
                <a:cs typeface="Lucida Console"/>
              </a:rPr>
              <a:t>%&gt;</a:t>
            </a:r>
            <a:r>
              <a:rPr lang="mr-IN" sz="1200" dirty="0" smtClean="0">
                <a:latin typeface="Lucida Console"/>
                <a:cs typeface="Lucida Console"/>
              </a:rPr>
              <a:t>%  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                      	add_tooltip</a:t>
            </a:r>
            <a:r>
              <a:rPr lang="mr-IN" sz="1200" dirty="0">
                <a:latin typeface="Lucida Console"/>
                <a:cs typeface="Lucida Console"/>
              </a:rPr>
              <a:t>(tooltip, "hover")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}</a:t>
            </a:r>
            <a:r>
              <a:rPr lang="mr-IN" sz="1200" dirty="0">
                <a:latin typeface="Lucida Console"/>
                <a:cs typeface="Lucida Console"/>
              </a:rPr>
              <a:t>)  </a:t>
            </a:r>
          </a:p>
          <a:p>
            <a:r>
              <a:rPr lang="mr-IN" sz="1200" dirty="0">
                <a:latin typeface="Lucida Console"/>
                <a:cs typeface="Lucida Console"/>
              </a:rPr>
              <a:t>        </a:t>
            </a:r>
          </a:p>
          <a:p>
            <a:r>
              <a:rPr lang="mr-IN" sz="1200" dirty="0" smtClean="0">
                <a:latin typeface="Lucida Console"/>
                <a:cs typeface="Lucida Console"/>
              </a:rPr>
              <a:t>vis </a:t>
            </a:r>
            <a:r>
              <a:rPr lang="mr-IN" sz="1200" dirty="0">
                <a:latin typeface="Lucida Console"/>
                <a:cs typeface="Lucida Console"/>
              </a:rPr>
              <a:t>%&gt;% bind_shiny("plot")</a:t>
            </a:r>
            <a:endParaRPr lang="en-US" sz="1200" dirty="0" smtClean="0">
              <a:latin typeface="Lucida Console"/>
              <a:cs typeface="Lucida Consol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2886" y="1404347"/>
            <a:ext cx="378179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dirty="0" smtClean="0">
              <a:latin typeface="Lucida Console"/>
              <a:cs typeface="Lucida Console"/>
            </a:endParaRPr>
          </a:p>
          <a:p>
            <a:r>
              <a:rPr lang="en-US" sz="1200" dirty="0" err="1" smtClean="0">
                <a:latin typeface="Lucida Console"/>
                <a:cs typeface="Lucida Console"/>
              </a:rPr>
              <a:t>plotOutput</a:t>
            </a:r>
            <a:r>
              <a:rPr lang="en-US" sz="1200" dirty="0" smtClean="0">
                <a:latin typeface="Lucida Console"/>
                <a:cs typeface="Lucida Console"/>
              </a:rPr>
              <a:t>(”plot")</a:t>
            </a:r>
          </a:p>
          <a:p>
            <a:endParaRPr lang="en-US" sz="1200" dirty="0" smtClean="0">
              <a:latin typeface="Lucida Console"/>
              <a:cs typeface="Lucida Console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65470" y="1404347"/>
            <a:ext cx="378179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US" sz="1200" dirty="0" smtClean="0">
              <a:latin typeface="Lucida Console"/>
              <a:cs typeface="Lucida Console"/>
            </a:endParaRPr>
          </a:p>
          <a:p>
            <a:r>
              <a:rPr lang="en-US" sz="1200" dirty="0" err="1">
                <a:latin typeface="Lucida Console"/>
                <a:cs typeface="Lucida Console"/>
              </a:rPr>
              <a:t>ggvisOutput</a:t>
            </a:r>
            <a:r>
              <a:rPr lang="en-US" sz="1200" dirty="0">
                <a:latin typeface="Lucida Console"/>
                <a:cs typeface="Lucida Console"/>
              </a:rPr>
              <a:t>("plot")</a:t>
            </a:r>
          </a:p>
          <a:p>
            <a:endParaRPr lang="en-US" sz="1200" dirty="0" smtClean="0">
              <a:latin typeface="Lucida Console"/>
              <a:cs typeface="Lucida Console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83159" y="1582615"/>
            <a:ext cx="645045" cy="282251"/>
          </a:xfrm>
          <a:prstGeom prst="rect">
            <a:avLst/>
          </a:prstGeom>
          <a:solidFill>
            <a:srgbClr val="008000">
              <a:alpha val="24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36295" y="2180291"/>
            <a:ext cx="645045" cy="282251"/>
          </a:xfrm>
          <a:prstGeom prst="rect">
            <a:avLst/>
          </a:prstGeom>
          <a:solidFill>
            <a:srgbClr val="008000">
              <a:alpha val="24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13292" y="1596826"/>
            <a:ext cx="645045" cy="282251"/>
          </a:xfrm>
          <a:prstGeom prst="rect">
            <a:avLst/>
          </a:prstGeom>
          <a:solidFill>
            <a:srgbClr val="008000">
              <a:alpha val="24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58337" y="4030583"/>
            <a:ext cx="645045" cy="282251"/>
          </a:xfrm>
          <a:prstGeom prst="rect">
            <a:avLst/>
          </a:prstGeom>
          <a:solidFill>
            <a:srgbClr val="008000">
              <a:alpha val="24000"/>
            </a:srgb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55911" y="312490"/>
            <a:ext cx="7478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10. Make better plots with </a:t>
            </a:r>
            <a:r>
              <a:rPr lang="en-US" sz="3000" dirty="0" err="1" smtClean="0"/>
              <a:t>ggvis</a:t>
            </a:r>
            <a:endParaRPr lang="en-US" sz="30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5519080" y="120963"/>
            <a:ext cx="3552071" cy="191527"/>
            <a:chOff x="755911" y="2117473"/>
            <a:chExt cx="7104124" cy="383053"/>
          </a:xfrm>
        </p:grpSpPr>
        <p:cxnSp>
          <p:nvCxnSpPr>
            <p:cNvPr id="19" name="Straight Connector 18"/>
            <p:cNvCxnSpPr>
              <a:stCxn id="20" idx="6"/>
              <a:endCxn id="29" idx="2"/>
            </p:cNvCxnSpPr>
            <p:nvPr/>
          </p:nvCxnSpPr>
          <p:spPr>
            <a:xfrm>
              <a:off x="1138964" y="2309000"/>
              <a:ext cx="6338018" cy="0"/>
            </a:xfrm>
            <a:prstGeom prst="line">
              <a:avLst/>
            </a:prstGeom>
            <a:ln w="635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75591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150269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249483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996269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3743055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4489841" y="2117473"/>
              <a:ext cx="383053" cy="383053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236627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983413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730199" y="2117473"/>
              <a:ext cx="383053" cy="3830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7476982" y="2117473"/>
              <a:ext cx="383053" cy="38305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1F49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905734" y="981437"/>
            <a:ext cx="1392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US" dirty="0" smtClean="0"/>
              <a:t>ibrary(</a:t>
            </a:r>
            <a:r>
              <a:rPr lang="en-US" dirty="0" err="1" smtClean="0"/>
              <a:t>ggvis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72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67544" y="2139702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Publish your app to </a:t>
            </a:r>
            <a:br>
              <a:rPr lang="en-US" dirty="0" smtClean="0"/>
            </a:br>
            <a:r>
              <a:rPr lang="en-US" dirty="0" err="1" smtClean="0"/>
              <a:t>shinyapps.io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1075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911" y="312490"/>
            <a:ext cx="74784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Other things we could do</a:t>
            </a:r>
            <a:r>
              <a:rPr lang="mr-IN" sz="3000" dirty="0" smtClean="0"/>
              <a:t>…</a:t>
            </a:r>
            <a:endParaRPr lang="en-US"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655124" y="1310446"/>
            <a:ext cx="72466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Create a </a:t>
            </a:r>
            <a:r>
              <a:rPr lang="en-US" dirty="0" smtClean="0"/>
              <a:t>“Download” button to download the data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Create an “Apply” button to render outputs only after a user is done with specifying all the inputs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Update table when a user hovers over the plot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674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86971" y="71833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Materials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Cheat Sheet</a:t>
            </a:r>
          </a:p>
          <a:p>
            <a:pPr lvl="1"/>
            <a:r>
              <a:rPr lang="en-US" dirty="0" smtClean="0">
                <a:hlinkClick r:id="rId2"/>
              </a:rPr>
              <a:t>https://www.rstudio.com/resources/cheatsheets/</a:t>
            </a:r>
            <a:endParaRPr lang="en-US" dirty="0" smtClean="0"/>
          </a:p>
          <a:p>
            <a:r>
              <a:rPr lang="en-US" dirty="0" smtClean="0"/>
              <a:t>Examples </a:t>
            </a:r>
          </a:p>
          <a:p>
            <a:pPr lvl="1"/>
            <a:r>
              <a:rPr lang="en-US" dirty="0" smtClean="0">
                <a:hlinkClick r:id="rId3"/>
              </a:rPr>
              <a:t>http://www.showmeshiny.com/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https://shiny.rstudio.com/gallery/</a:t>
            </a:r>
            <a:endParaRPr lang="en-US" dirty="0"/>
          </a:p>
          <a:p>
            <a:r>
              <a:rPr lang="en-US" dirty="0" smtClean="0"/>
              <a:t>Tutorials</a:t>
            </a:r>
          </a:p>
          <a:p>
            <a:pPr lvl="1"/>
            <a:r>
              <a:rPr lang="en-US" dirty="0" smtClean="0"/>
              <a:t>By Garret </a:t>
            </a:r>
            <a:r>
              <a:rPr lang="en-US" dirty="0" err="1" smtClean="0"/>
              <a:t>Grolemund</a:t>
            </a:r>
            <a:r>
              <a:rPr lang="en-US" dirty="0" smtClean="0"/>
              <a:t> </a:t>
            </a:r>
            <a:r>
              <a:rPr lang="en-US" dirty="0" smtClean="0">
                <a:hlinkClick r:id="rId5"/>
              </a:rPr>
              <a:t>https://shiny.rstudio.com/tutorial/#written-tutorials</a:t>
            </a:r>
            <a:endParaRPr lang="en-US" dirty="0" smtClean="0"/>
          </a:p>
          <a:p>
            <a:pPr lvl="1"/>
            <a:r>
              <a:rPr lang="en-US" dirty="0" smtClean="0"/>
              <a:t>By Dean </a:t>
            </a:r>
            <a:r>
              <a:rPr lang="en-US" dirty="0" err="1" smtClean="0"/>
              <a:t>Attali</a:t>
            </a:r>
            <a:r>
              <a:rPr lang="en-US" dirty="0" smtClean="0"/>
              <a:t> </a:t>
            </a:r>
            <a:r>
              <a:rPr lang="en-US" dirty="0" smtClean="0">
                <a:hlinkClick r:id="rId6"/>
              </a:rPr>
              <a:t>https://deanattali.com/blog/building-shiny-apps-tutorial/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2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139702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Web pages with interactive </a:t>
            </a:r>
            <a:r>
              <a:rPr lang="en-US" dirty="0" err="1" smtClean="0"/>
              <a:t>dataviz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968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pp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1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55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8-11-13 at 22.38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36"/>
            <a:ext cx="9144000" cy="5022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2000" y="88872"/>
            <a:ext cx="215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Shiny User Showcase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451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139702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Today</a:t>
            </a:r>
            <a:r>
              <a:rPr lang="en-US" dirty="0" smtClean="0"/>
              <a:t>’s app will answer one of the most common weekend questions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781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yapp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53" y="0"/>
            <a:ext cx="88322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84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3293</TotalTime>
  <Words>1877</Words>
  <Application>Microsoft Macintosh PowerPoint</Application>
  <PresentationFormat>On-screen Show (16:9)</PresentationFormat>
  <Paragraphs>453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Getting Started with Shiny</vt:lpstr>
      <vt:lpstr>Why Shiny?</vt:lpstr>
      <vt:lpstr>Apps for exploratory data analysis</vt:lpstr>
      <vt:lpstr>PowerPoint Presentation</vt:lpstr>
      <vt:lpstr>Web pages with interactive dataviz</vt:lpstr>
      <vt:lpstr>PowerPoint Presentation</vt:lpstr>
      <vt:lpstr>PowerPoint Presentation</vt:lpstr>
      <vt:lpstr>Today’s app will answer one of the most common weekend questions…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Publish your app to  shinyapps.io</vt:lpstr>
      <vt:lpstr>PowerPoint Presentation</vt:lpstr>
      <vt:lpstr>Useful Materials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Nina Tsutsieva</dc:creator>
  <cp:lastModifiedBy>Nina Tsutsieva</cp:lastModifiedBy>
  <cp:revision>50</cp:revision>
  <dcterms:created xsi:type="dcterms:W3CDTF">2018-11-04T15:23:37Z</dcterms:created>
  <dcterms:modified xsi:type="dcterms:W3CDTF">2018-11-14T17:04:23Z</dcterms:modified>
</cp:coreProperties>
</file>